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56" r:id="rId2"/>
    <p:sldId id="258" r:id="rId3"/>
    <p:sldId id="261" r:id="rId4"/>
    <p:sldId id="262" r:id="rId5"/>
    <p:sldId id="263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59" r:id="rId17"/>
    <p:sldId id="260" r:id="rId18"/>
    <p:sldId id="287" r:id="rId19"/>
    <p:sldId id="288" r:id="rId20"/>
    <p:sldId id="289" r:id="rId21"/>
    <p:sldId id="29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7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22D01-EFD7-48D7-AE45-BADCD7119D3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702CF6-95EC-46E1-AB55-30679AB80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8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E8D7-9B1E-4DD0-9116-C4FB82E0D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C5B04A-B074-4613-9EC0-04758946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04F93-A123-4C7A-8975-1E69212B3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6537E-F404-488D-A568-246B109B4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FDA05-BF65-4EF2-BF82-D8302740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9944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4651-C1CB-4E16-BBB7-0A73D9FEE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AF8C-B1F3-4EF2-ACA7-C6B31EFAC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57B2F-7AE5-4B4F-A3FE-A6952CEE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F183-3000-4D58-8CFD-1B5ADD27D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403F7-C530-4E9C-A1A4-4F52DA8ED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8084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34074-EC15-4EA9-9703-BCAAA7538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017DB-1F9E-4A26-81B3-610E75283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1C777-BF51-43BF-8028-5FD6E7664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D4FA9-FFAE-43C1-839C-B0AED0DD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8727-C359-4A22-B13D-8D7292F0B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530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EBEC-6E64-4A54-B748-D4DEFAF9E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49-868B-489E-A363-E3A362833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A0348-B130-47CF-BA77-452ADAD1D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0ACB0-7D9C-4DA3-B060-4601F033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A36C7-0123-42FE-8EED-C1C737DF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19111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F848-AA92-4A96-9AF0-CAAE43B9C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4740D-609D-4465-9E4B-9BF346BE0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D15B5-4B99-4771-A51E-FDC711BF1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45EE-FD8E-46B1-9A08-C1301768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FEF42-0D9A-45B4-83CD-1B7B316DC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6977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6B99-D4DA-400E-9D2E-B0112CDE4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717-2BB5-4B9B-8911-6472A4DF9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B01E33-3CCC-4927-A72E-EECF6D8F4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3A709-0B06-46D0-9441-18A06D8E9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3FDC0-3A09-40FA-BB74-56B2E7D3A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2AC6D-7B8C-4A37-ABEA-7D81318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188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EB3BA-8DF4-4824-99AB-6D9E2C51F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A5D4BB-1674-4AD7-98AA-AB39546A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44008-A66A-48F1-8CDF-C86DE92F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1035D7-0207-453D-9209-B3B53898FF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B9EA17-8855-446B-ABE2-7D49F8A99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AEFD9-8D3F-4607-9207-9772110BE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5BAA5-5B97-4E18-A13E-490C055CD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A2E43E-0424-49B1-AA41-36BFF0A2E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0578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1C759-B787-4C11-8140-B5EFEAB93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6A9F7A-D8DB-4FC3-9EFA-EC461EB9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5E6D70-C501-4148-A2DF-5B7ADA83E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8254D9-FFCA-46E7-9B20-AF45BEC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116A-1367-452C-8F37-F33ECD02C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17B05F-0BCC-4269-B547-C4F01E8B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0A22F8-9A4A-43BC-A289-815CBAE35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6968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BBD4-6539-4D37-A2F6-108899EB3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5BEE-C68D-4987-81F1-8E23262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6E826-6368-4CC5-BED5-DF9406884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841E7-0A00-4613-A433-6CEE69F5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EEC40-3222-4C43-9C7D-0D39D90AF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D1CB73-D126-4812-9E9B-60C7E3B9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198907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AC32-19D4-4530-8DD1-D9AA0A30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666CC-6443-4B5A-88A5-521696FF4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5683C-D723-4737-BB78-515783115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9061A-069F-40A4-89A0-261E043A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D80CC-8819-4800-AD60-1D37B278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2ACF8-28EC-4ADF-8E81-AD6C79AF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3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020957-46F8-4E2A-936D-53ECA23AD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132AB-EF5B-499D-9A76-D1A3331FC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4250C-AD6B-4F6D-9A3C-1445DF2E48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9A80E-12E5-48AD-889A-122BBFF67BB4}" type="datetime1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CAB8-A276-46E1-9EBF-938DD4DA92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E3406-230F-47DC-A38B-869511A97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CE36-B45A-44C2-8043-F80B7E3870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65F55C-5ABA-5B85-AADD-CC7668D676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sz="5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Electronic and ionic equilibrium</a:t>
            </a:r>
            <a:endParaRPr lang="en-US" sz="199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E902B5-2357-EA0F-3E55-62781C68E3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Fyodor </a:t>
            </a:r>
            <a:r>
              <a:rPr lang="en-US" dirty="0" err="1"/>
              <a:t>Malchik</a:t>
            </a:r>
            <a:endParaRPr lang="en-US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DA21A13-D3E9-2170-AB94-A53971A0B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47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2667000" y="0"/>
            <a:ext cx="7239000" cy="838200"/>
          </a:xfrm>
          <a:custGeom>
            <a:avLst/>
            <a:gdLst/>
            <a:ahLst/>
            <a:cxnLst/>
            <a:rect l="l" t="t" r="r" b="b"/>
            <a:pathLst>
              <a:path w="7239000" h="838200">
                <a:moveTo>
                  <a:pt x="7239000" y="0"/>
                </a:moveTo>
                <a:lnTo>
                  <a:pt x="0" y="0"/>
                </a:lnTo>
                <a:lnTo>
                  <a:pt x="0" y="838200"/>
                </a:lnTo>
                <a:lnTo>
                  <a:pt x="7239000" y="838200"/>
                </a:lnTo>
                <a:lnTo>
                  <a:pt x="7239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91795">
              <a:lnSpc>
                <a:spcPct val="100000"/>
              </a:lnSpc>
              <a:spcBef>
                <a:spcPts val="100"/>
              </a:spcBef>
            </a:pPr>
            <a:r>
              <a:rPr dirty="0"/>
              <a:t>Arrhenius</a:t>
            </a:r>
            <a:r>
              <a:rPr spc="-15" dirty="0"/>
              <a:t> </a:t>
            </a:r>
            <a:r>
              <a:rPr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195" dirty="0"/>
              <a:t> </a:t>
            </a:r>
            <a:r>
              <a:rPr dirty="0"/>
              <a:t>Acid</a:t>
            </a:r>
            <a:r>
              <a:rPr spc="-1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Bases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66796" y="1288160"/>
            <a:ext cx="55067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610995" algn="l"/>
                <a:tab pos="2531110" algn="l"/>
                <a:tab pos="3920490" algn="l"/>
                <a:tab pos="4292600" algn="l"/>
              </a:tabLst>
            </a:pPr>
            <a:r>
              <a:rPr sz="2400" b="1" i="1" u="heavy" spc="-5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Arrhe</a:t>
            </a:r>
            <a:r>
              <a:rPr sz="2400" b="1" i="1" u="heavy" spc="-15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n</a:t>
            </a:r>
            <a:r>
              <a:rPr sz="2400" b="1" i="1" u="heavy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iu</a:t>
            </a:r>
            <a:r>
              <a:rPr sz="2400" b="1" i="1" u="heavy" spc="-5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s</a:t>
            </a:r>
            <a:r>
              <a:rPr sz="2400" b="1" i="1" u="heavy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	</a:t>
            </a:r>
            <a:r>
              <a:rPr sz="2400" b="1" i="1" u="heavy" spc="-5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A</a:t>
            </a:r>
            <a:r>
              <a:rPr sz="2400" b="1" i="1" u="heavy" spc="-15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c</a:t>
            </a:r>
            <a:r>
              <a:rPr sz="2400" b="1" i="1" u="heavy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i</a:t>
            </a:r>
            <a:r>
              <a:rPr sz="2400" b="1" i="1" u="heavy" spc="5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d</a:t>
            </a:r>
            <a:r>
              <a:rPr sz="2400" b="1" i="1" u="heavy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:	</a:t>
            </a:r>
            <a:r>
              <a:rPr sz="2000" b="1" i="1" spc="-10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c</a:t>
            </a:r>
            <a:r>
              <a:rPr sz="2000" b="1" i="1" spc="-10" dirty="0">
                <a:solidFill>
                  <a:srgbClr val="2A46A1"/>
                </a:solidFill>
                <a:latin typeface="Arial"/>
                <a:cs typeface="Arial"/>
              </a:rPr>
              <a:t>c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ording	to	</a:t>
            </a:r>
            <a:r>
              <a:rPr sz="2000" b="1" i="1" spc="-10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rrhenius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10193" y="1338453"/>
            <a:ext cx="21196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981710" algn="l"/>
                <a:tab pos="1621790" algn="l"/>
                <a:tab pos="1964689" algn="l"/>
              </a:tabLst>
            </a:pP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t</a:t>
            </a:r>
            <a:r>
              <a:rPr sz="2000" b="1" i="1" spc="-10" dirty="0">
                <a:solidFill>
                  <a:srgbClr val="2A46A1"/>
                </a:solidFill>
                <a:latin typeface="Arial"/>
                <a:cs typeface="Arial"/>
              </a:rPr>
              <a:t>h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eor</a:t>
            </a:r>
            <a:r>
              <a:rPr sz="2000" b="1" i="1" spc="-70" dirty="0">
                <a:solidFill>
                  <a:srgbClr val="2A46A1"/>
                </a:solidFill>
                <a:latin typeface="Arial"/>
                <a:cs typeface="Arial"/>
              </a:rPr>
              <a:t>y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,	acid	</a:t>
            </a:r>
            <a:r>
              <a:rPr sz="2000" b="1" i="1" spc="-20" dirty="0">
                <a:solidFill>
                  <a:srgbClr val="2A46A1"/>
                </a:solidFill>
                <a:latin typeface="Arial"/>
                <a:cs typeface="Arial"/>
              </a:rPr>
              <a:t>i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s	a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28697" y="1653920"/>
            <a:ext cx="794067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43180" algn="just">
              <a:spcBef>
                <a:spcPts val="105"/>
              </a:spcBef>
            </a:pP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substance which has hydrogen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atom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and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can be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given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in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the </a:t>
            </a:r>
            <a:r>
              <a:rPr sz="2000" b="1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form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of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hydrogen ion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in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aqueous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solution.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Such substances are </a:t>
            </a:r>
            <a:r>
              <a:rPr sz="2000" b="1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called</a:t>
            </a:r>
            <a:r>
              <a:rPr sz="2000" b="1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as</a:t>
            </a:r>
            <a:r>
              <a:rPr sz="2000" b="1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Arrhenius</a:t>
            </a:r>
            <a:r>
              <a:rPr sz="2000" b="1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acids.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For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example,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 when</a:t>
            </a:r>
            <a:r>
              <a:rPr sz="2000" b="1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acetic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acid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(CH</a:t>
            </a:r>
            <a:r>
              <a:rPr b="1" i="1" spc="-7" baseline="-20833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COOH) dissolves in </a:t>
            </a:r>
            <a:r>
              <a:rPr sz="2000" b="1" i="1" spc="-20" dirty="0">
                <a:solidFill>
                  <a:srgbClr val="2A46A1"/>
                </a:solidFill>
                <a:latin typeface="Arial"/>
                <a:cs typeface="Arial"/>
              </a:rPr>
              <a:t>water, </a:t>
            </a:r>
            <a:r>
              <a:rPr sz="2000" b="1" i="1" spc="-10" dirty="0">
                <a:solidFill>
                  <a:srgbClr val="2A46A1"/>
                </a:solidFill>
                <a:latin typeface="Arial"/>
                <a:cs typeface="Arial"/>
              </a:rPr>
              <a:t>it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will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form 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acetate ion (CH</a:t>
            </a:r>
            <a:r>
              <a:rPr b="1" i="1" spc="-7" baseline="-20833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COO</a:t>
            </a:r>
            <a:r>
              <a:rPr b="1" i="1" spc="-7" baseline="25462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r>
              <a:rPr sz="2000" b="1" i="1" spc="-5" dirty="0">
                <a:solidFill>
                  <a:srgbClr val="2A46A1"/>
                </a:solidFill>
                <a:latin typeface="Arial"/>
                <a:cs typeface="Arial"/>
              </a:rPr>
              <a:t>)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 and</a:t>
            </a:r>
            <a:r>
              <a:rPr sz="2000" b="1" i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hydronium</a:t>
            </a:r>
            <a:r>
              <a:rPr sz="2000" b="1" i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ion</a:t>
            </a:r>
            <a:r>
              <a:rPr sz="2000" b="1" i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(H</a:t>
            </a:r>
            <a:r>
              <a:rPr b="1" i="1" baseline="-20833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b="1" i="1" baseline="25462" dirty="0">
                <a:solidFill>
                  <a:srgbClr val="2A46A1"/>
                </a:solidFill>
                <a:latin typeface="Arial"/>
                <a:cs typeface="Arial"/>
              </a:rPr>
              <a:t>+</a:t>
            </a:r>
            <a:r>
              <a:rPr sz="2000" b="1" i="1" dirty="0">
                <a:solidFill>
                  <a:srgbClr val="2A46A1"/>
                </a:solidFill>
                <a:latin typeface="Arial"/>
                <a:cs typeface="Arial"/>
              </a:rPr>
              <a:t>).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52700" y="3276600"/>
            <a:ext cx="80391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40304" y="1073278"/>
            <a:ext cx="7825740" cy="5681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95"/>
              </a:spcBef>
            </a:pPr>
            <a:r>
              <a:rPr sz="185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In </a:t>
            </a:r>
            <a:r>
              <a:rPr sz="185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the same </a:t>
            </a:r>
            <a:r>
              <a:rPr sz="1850" spc="-35" dirty="0">
                <a:solidFill>
                  <a:srgbClr val="2A46A1"/>
                </a:solidFill>
                <a:latin typeface="Microsoft Sans Serif"/>
                <a:cs typeface="Microsoft Sans Serif"/>
              </a:rPr>
              <a:t>way, </a:t>
            </a:r>
            <a:r>
              <a:rPr sz="185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HCl acts as Arrhenius </a:t>
            </a:r>
            <a:r>
              <a:rPr sz="185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acid </a:t>
            </a:r>
            <a:r>
              <a:rPr sz="1850" dirty="0">
                <a:solidFill>
                  <a:srgbClr val="2A46A1"/>
                </a:solidFill>
                <a:latin typeface="Microsoft Sans Serif"/>
                <a:cs typeface="Microsoft Sans Serif"/>
              </a:rPr>
              <a:t>in </a:t>
            </a:r>
            <a:r>
              <a:rPr sz="185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water </a:t>
            </a:r>
            <a:r>
              <a:rPr sz="185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and </a:t>
            </a:r>
            <a:r>
              <a:rPr sz="1850" dirty="0">
                <a:solidFill>
                  <a:srgbClr val="2A46A1"/>
                </a:solidFill>
                <a:latin typeface="Microsoft Sans Serif"/>
                <a:cs typeface="Microsoft Sans Serif"/>
              </a:rPr>
              <a:t>it </a:t>
            </a:r>
            <a:r>
              <a:rPr sz="185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converts</a:t>
            </a:r>
            <a:r>
              <a:rPr sz="1850" spc="1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1850" dirty="0">
                <a:solidFill>
                  <a:srgbClr val="2A46A1"/>
                </a:solidFill>
                <a:latin typeface="Microsoft Sans Serif"/>
                <a:cs typeface="Microsoft Sans Serif"/>
              </a:rPr>
              <a:t>to </a:t>
            </a:r>
            <a:r>
              <a:rPr sz="185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Cl</a:t>
            </a:r>
            <a:r>
              <a:rPr sz="2400" spc="15" baseline="-5208" dirty="0">
                <a:solidFill>
                  <a:srgbClr val="2A46A1"/>
                </a:solidFill>
                <a:latin typeface="Microsoft Sans Serif"/>
                <a:cs typeface="Microsoft Sans Serif"/>
              </a:rPr>
              <a:t>- </a:t>
            </a:r>
            <a:r>
              <a:rPr sz="2400" spc="-615" baseline="-5208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185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ion</a:t>
            </a:r>
            <a:r>
              <a:rPr sz="185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185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by</a:t>
            </a:r>
            <a:r>
              <a:rPr sz="1850" spc="1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185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transferring</a:t>
            </a:r>
            <a:r>
              <a:rPr sz="1850" spc="-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185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hydrogen</a:t>
            </a:r>
            <a:r>
              <a:rPr sz="185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185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ion</a:t>
            </a:r>
            <a:r>
              <a:rPr sz="185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185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to</a:t>
            </a:r>
            <a:r>
              <a:rPr sz="185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185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water.</a:t>
            </a:r>
            <a:endParaRPr sz="185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38500" y="1981201"/>
            <a:ext cx="6705600" cy="1419225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636418" y="3274315"/>
            <a:ext cx="7713980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4610" algn="just">
              <a:spcBef>
                <a:spcPts val="100"/>
              </a:spcBef>
            </a:pP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When Arrhenius acids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are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pure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state (not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solution)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they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are covalent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compounds,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that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is,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they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do</a:t>
            </a:r>
            <a:r>
              <a:rPr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not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contain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H</a:t>
            </a:r>
            <a:r>
              <a:rPr spc="-7" baseline="25462" dirty="0">
                <a:solidFill>
                  <a:srgbClr val="2A46A1"/>
                </a:solidFill>
                <a:latin typeface="Microsoft Sans Serif"/>
                <a:cs typeface="Microsoft Sans Serif"/>
              </a:rPr>
              <a:t>+</a:t>
            </a:r>
            <a:r>
              <a:rPr baseline="25462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ions.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The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ions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 are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formed </a:t>
            </a:r>
            <a:r>
              <a:rPr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through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an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interaction between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water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and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the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acid when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they</a:t>
            </a:r>
            <a:r>
              <a:rPr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are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mixed.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Ionization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is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the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process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 which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individual positive and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negative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ions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are </a:t>
            </a:r>
            <a:r>
              <a:rPr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produced</a:t>
            </a:r>
            <a:r>
              <a:rPr spc="4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from</a:t>
            </a:r>
            <a:r>
              <a:rPr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</a:t>
            </a:r>
            <a:r>
              <a:rPr spc="2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molecular</a:t>
            </a:r>
            <a:r>
              <a:rPr spc="5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compound</a:t>
            </a:r>
            <a:r>
              <a:rPr spc="3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that</a:t>
            </a:r>
            <a:r>
              <a:rPr spc="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is</a:t>
            </a:r>
            <a:r>
              <a:rPr spc="2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dissolved</a:t>
            </a:r>
            <a:r>
              <a:rPr spc="4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</a:t>
            </a:r>
            <a:r>
              <a:rPr spc="2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solution.</a:t>
            </a:r>
            <a:endParaRPr>
              <a:latin typeface="Microsoft Sans Serif"/>
              <a:cs typeface="Microsoft Sans Serif"/>
            </a:endParaRPr>
          </a:p>
        </p:txBody>
      </p:sp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99026" y="4656200"/>
            <a:ext cx="4592574" cy="2125599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2667000" y="0"/>
            <a:ext cx="7239000" cy="838200"/>
          </a:xfrm>
          <a:custGeom>
            <a:avLst/>
            <a:gdLst/>
            <a:ahLst/>
            <a:cxnLst/>
            <a:rect l="l" t="t" r="r" b="b"/>
            <a:pathLst>
              <a:path w="7239000" h="838200">
                <a:moveTo>
                  <a:pt x="7239000" y="0"/>
                </a:moveTo>
                <a:lnTo>
                  <a:pt x="0" y="0"/>
                </a:lnTo>
                <a:lnTo>
                  <a:pt x="0" y="838200"/>
                </a:lnTo>
                <a:lnTo>
                  <a:pt x="7239000" y="838200"/>
                </a:lnTo>
                <a:lnTo>
                  <a:pt x="7239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91795">
              <a:lnSpc>
                <a:spcPct val="100000"/>
              </a:lnSpc>
              <a:spcBef>
                <a:spcPts val="100"/>
              </a:spcBef>
            </a:pPr>
            <a:r>
              <a:rPr dirty="0"/>
              <a:t>Arrhenius</a:t>
            </a:r>
            <a:r>
              <a:rPr spc="-15" dirty="0"/>
              <a:t> </a:t>
            </a:r>
            <a:r>
              <a:rPr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195" dirty="0"/>
              <a:t> </a:t>
            </a:r>
            <a:r>
              <a:rPr dirty="0"/>
              <a:t>Acid</a:t>
            </a:r>
            <a:r>
              <a:rPr spc="-1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Bases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474772" y="1134561"/>
            <a:ext cx="8255000" cy="505650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50800">
              <a:spcBef>
                <a:spcPts val="630"/>
              </a:spcBef>
              <a:tabLst>
                <a:tab pos="6413500" algn="l"/>
              </a:tabLst>
            </a:pPr>
            <a:r>
              <a:rPr sz="3200" dirty="0">
                <a:solidFill>
                  <a:srgbClr val="D0272C"/>
                </a:solidFill>
                <a:latin typeface="Arial Black"/>
                <a:cs typeface="Arial Black"/>
              </a:rPr>
              <a:t>STRENGTH</a:t>
            </a:r>
            <a:r>
              <a:rPr sz="3200" spc="-35" dirty="0">
                <a:solidFill>
                  <a:srgbClr val="D0272C"/>
                </a:solidFill>
                <a:latin typeface="Arial Black"/>
                <a:cs typeface="Arial Black"/>
              </a:rPr>
              <a:t> </a:t>
            </a:r>
            <a:r>
              <a:rPr sz="3200" dirty="0">
                <a:solidFill>
                  <a:srgbClr val="D0272C"/>
                </a:solidFill>
                <a:latin typeface="Arial Black"/>
                <a:cs typeface="Arial Black"/>
              </a:rPr>
              <a:t>OF ARRHENIUS	</a:t>
            </a:r>
            <a:r>
              <a:rPr sz="3200" spc="-10" dirty="0">
                <a:solidFill>
                  <a:srgbClr val="D0272C"/>
                </a:solidFill>
                <a:latin typeface="Arial Black"/>
                <a:cs typeface="Arial Black"/>
              </a:rPr>
              <a:t>ACIDS:</a:t>
            </a:r>
            <a:endParaRPr sz="3200">
              <a:latin typeface="Arial Black"/>
              <a:cs typeface="Arial Black"/>
            </a:endParaRPr>
          </a:p>
          <a:p>
            <a:pPr marL="70485" marR="74295">
              <a:spcBef>
                <a:spcPts val="360"/>
              </a:spcBef>
            </a:pP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On</a:t>
            </a:r>
            <a:r>
              <a:rPr sz="2200"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200" b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basis</a:t>
            </a:r>
            <a:r>
              <a:rPr sz="2200" b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of</a:t>
            </a:r>
            <a:r>
              <a:rPr sz="2200" b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ionization</a:t>
            </a:r>
            <a:r>
              <a:rPr sz="2200" b="1" spc="4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of</a:t>
            </a:r>
            <a:r>
              <a:rPr sz="2200" b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2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they</a:t>
            </a:r>
            <a:r>
              <a:rPr sz="2200" b="1" spc="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can</a:t>
            </a:r>
            <a:r>
              <a:rPr sz="2200"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be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classified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into </a:t>
            </a:r>
            <a:r>
              <a:rPr sz="2200" b="1" spc="-59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two</a:t>
            </a:r>
            <a:r>
              <a:rPr sz="2200" b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types:</a:t>
            </a:r>
            <a:endParaRPr sz="2200">
              <a:latin typeface="Arial"/>
              <a:cs typeface="Arial"/>
            </a:endParaRPr>
          </a:p>
          <a:p>
            <a:pPr marL="70485" marR="248285">
              <a:spcBef>
                <a:spcPts val="110"/>
              </a:spcBef>
              <a:tabLst>
                <a:tab pos="786130" algn="l"/>
                <a:tab pos="3164205" algn="l"/>
              </a:tabLst>
            </a:pP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Strong</a:t>
            </a:r>
            <a:r>
              <a:rPr sz="2200" b="1" spc="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acid:</a:t>
            </a:r>
            <a:r>
              <a:rPr sz="2200" b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Those</a:t>
            </a:r>
            <a:r>
              <a:rPr sz="2200" b="1" spc="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acids,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which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are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completely</a:t>
            </a:r>
            <a:r>
              <a:rPr sz="2200" b="1" spc="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ionized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and </a:t>
            </a:r>
            <a:r>
              <a:rPr sz="2200" b="1" spc="-59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give	maximum number</a:t>
            </a:r>
            <a:r>
              <a:rPr sz="22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of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proton</a:t>
            </a:r>
            <a:r>
              <a:rPr sz="2200" b="1" spc="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(H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+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)</a:t>
            </a:r>
            <a:r>
              <a:rPr sz="2200"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 solution</a:t>
            </a:r>
            <a:r>
              <a:rPr sz="2200" b="1" spc="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are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known</a:t>
            </a:r>
            <a:r>
              <a:rPr sz="22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as</a:t>
            </a:r>
            <a:r>
              <a:rPr sz="2200" b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strong</a:t>
            </a:r>
            <a:r>
              <a:rPr sz="2200" b="1" spc="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acid.	The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value</a:t>
            </a:r>
            <a:r>
              <a:rPr sz="2200"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of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</a:t>
            </a:r>
            <a:r>
              <a:rPr sz="2200"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dissociation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constant</a:t>
            </a:r>
            <a:r>
              <a:rPr sz="2200" b="1" spc="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or strong</a:t>
            </a:r>
            <a:r>
              <a:rPr sz="2200" b="1" spc="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acids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(K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)</a:t>
            </a:r>
            <a:r>
              <a:rPr sz="2200"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is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very</a:t>
            </a:r>
            <a:r>
              <a:rPr sz="22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high.</a:t>
            </a:r>
            <a:endParaRPr sz="2200">
              <a:latin typeface="Arial"/>
              <a:cs typeface="Arial"/>
            </a:endParaRPr>
          </a:p>
          <a:p>
            <a:pPr marL="170815">
              <a:spcBef>
                <a:spcPts val="525"/>
              </a:spcBef>
              <a:tabLst>
                <a:tab pos="1137285" algn="l"/>
                <a:tab pos="1695450" algn="l"/>
                <a:tab pos="3242310" algn="l"/>
                <a:tab pos="3885565" algn="l"/>
              </a:tabLst>
            </a:pP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Hence,	the	strength </a:t>
            </a:r>
            <a:r>
              <a:rPr sz="2000" b="1" spc="-2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f	acid	is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-90" dirty="0">
                <a:solidFill>
                  <a:srgbClr val="2A46A1"/>
                </a:solidFill>
                <a:latin typeface="Arial"/>
                <a:cs typeface="Arial"/>
              </a:rPr>
              <a:t>d</a:t>
            </a:r>
            <a:r>
              <a:rPr sz="2000" b="1" spc="-10" dirty="0">
                <a:solidFill>
                  <a:srgbClr val="2A46A1"/>
                </a:solidFill>
                <a:latin typeface="Arial"/>
                <a:cs typeface="Arial"/>
              </a:rPr>
              <a:t>i</a:t>
            </a:r>
            <a:r>
              <a:rPr sz="2000" b="1" spc="35" dirty="0">
                <a:solidFill>
                  <a:srgbClr val="2A46A1"/>
                </a:solidFill>
                <a:latin typeface="Arial"/>
                <a:cs typeface="Arial"/>
              </a:rPr>
              <a:t>r</a:t>
            </a:r>
            <a:r>
              <a:rPr sz="2000" b="1" spc="-145" dirty="0">
                <a:solidFill>
                  <a:srgbClr val="2A46A1"/>
                </a:solidFill>
                <a:latin typeface="Arial"/>
                <a:cs typeface="Arial"/>
              </a:rPr>
              <a:t>e</a:t>
            </a:r>
            <a:r>
              <a:rPr sz="2000" b="1" spc="-40" dirty="0">
                <a:solidFill>
                  <a:srgbClr val="2A46A1"/>
                </a:solidFill>
                <a:latin typeface="Arial"/>
                <a:cs typeface="Arial"/>
              </a:rPr>
              <a:t>c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t</a:t>
            </a:r>
            <a:r>
              <a:rPr sz="2000" b="1" spc="-10" dirty="0">
                <a:solidFill>
                  <a:srgbClr val="2A46A1"/>
                </a:solidFill>
                <a:latin typeface="Arial"/>
                <a:cs typeface="Arial"/>
              </a:rPr>
              <a:t>l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y</a:t>
            </a:r>
            <a:r>
              <a:rPr sz="2000" b="1" spc="-2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-90" dirty="0">
                <a:solidFill>
                  <a:srgbClr val="2A46A1"/>
                </a:solidFill>
                <a:latin typeface="Arial"/>
                <a:cs typeface="Arial"/>
              </a:rPr>
              <a:t>p</a:t>
            </a:r>
            <a:r>
              <a:rPr sz="2000" b="1" spc="35" dirty="0">
                <a:solidFill>
                  <a:srgbClr val="2A46A1"/>
                </a:solidFill>
                <a:latin typeface="Arial"/>
                <a:cs typeface="Arial"/>
              </a:rPr>
              <a:t>r</a:t>
            </a:r>
            <a:r>
              <a:rPr sz="2000" b="1" spc="-65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000" b="1" spc="-90" dirty="0">
                <a:solidFill>
                  <a:srgbClr val="2A46A1"/>
                </a:solidFill>
                <a:latin typeface="Arial"/>
                <a:cs typeface="Arial"/>
              </a:rPr>
              <a:t>p</a:t>
            </a:r>
            <a:r>
              <a:rPr sz="2000" b="1" spc="-30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r</a:t>
            </a:r>
            <a:r>
              <a:rPr sz="2000" b="1" spc="120" dirty="0">
                <a:solidFill>
                  <a:srgbClr val="2A46A1"/>
                </a:solidFill>
                <a:latin typeface="Arial"/>
                <a:cs typeface="Arial"/>
              </a:rPr>
              <a:t>t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i</a:t>
            </a:r>
            <a:r>
              <a:rPr sz="2000" b="1" spc="-75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000" b="1" spc="-85" dirty="0">
                <a:solidFill>
                  <a:srgbClr val="2A46A1"/>
                </a:solidFill>
                <a:latin typeface="Arial"/>
                <a:cs typeface="Arial"/>
              </a:rPr>
              <a:t>n</a:t>
            </a:r>
            <a:r>
              <a:rPr sz="2000" b="1" spc="-170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l</a:t>
            </a:r>
            <a:r>
              <a:rPr sz="2000" b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120" dirty="0">
                <a:solidFill>
                  <a:srgbClr val="2A46A1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000" b="1" spc="-15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120" dirty="0">
                <a:solidFill>
                  <a:srgbClr val="2A46A1"/>
                </a:solidFill>
                <a:latin typeface="Arial"/>
                <a:cs typeface="Arial"/>
              </a:rPr>
              <a:t>t</a:t>
            </a:r>
            <a:r>
              <a:rPr sz="2000" b="1" spc="-75" dirty="0">
                <a:solidFill>
                  <a:srgbClr val="2A46A1"/>
                </a:solidFill>
                <a:latin typeface="Arial"/>
                <a:cs typeface="Arial"/>
              </a:rPr>
              <a:t>h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e</a:t>
            </a:r>
            <a:r>
              <a:rPr sz="2000" b="1" spc="-15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-180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000" b="1" spc="-120" dirty="0">
                <a:solidFill>
                  <a:srgbClr val="2A46A1"/>
                </a:solidFill>
                <a:latin typeface="Arial"/>
                <a:cs typeface="Arial"/>
              </a:rPr>
              <a:t>c</a:t>
            </a:r>
            <a:r>
              <a:rPr sz="2000" b="1" spc="-70" dirty="0">
                <a:solidFill>
                  <a:srgbClr val="2A46A1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d</a:t>
            </a:r>
            <a:endParaRPr sz="2000">
              <a:latin typeface="Arial"/>
              <a:cs typeface="Arial"/>
            </a:endParaRPr>
          </a:p>
          <a:p>
            <a:pPr marL="170815"/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dissociation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constant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(K</a:t>
            </a:r>
            <a:r>
              <a:rPr sz="1600" b="1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).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u="sng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Example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: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HCl,</a:t>
            </a:r>
            <a:r>
              <a:rPr sz="2000"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HNO</a:t>
            </a:r>
            <a:r>
              <a:rPr sz="1575" b="1" baseline="-21164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H</a:t>
            </a:r>
            <a:r>
              <a:rPr sz="1575" b="1" baseline="-21164" dirty="0">
                <a:solidFill>
                  <a:srgbClr val="2A46A1"/>
                </a:solidFill>
                <a:latin typeface="Arial"/>
                <a:cs typeface="Arial"/>
              </a:rPr>
              <a:t>2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SO</a:t>
            </a:r>
            <a:r>
              <a:rPr sz="1575" b="1" baseline="-21164" dirty="0">
                <a:solidFill>
                  <a:srgbClr val="2A46A1"/>
                </a:solidFill>
                <a:latin typeface="Arial"/>
                <a:cs typeface="Arial"/>
              </a:rPr>
              <a:t>4</a:t>
            </a:r>
            <a:r>
              <a:rPr sz="1575" b="1" spc="217" baseline="-21164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125730" marR="43180" algn="just">
              <a:spcBef>
                <a:spcPts val="405"/>
              </a:spcBef>
            </a:pPr>
            <a:r>
              <a:rPr sz="2200" b="1" spc="-15" dirty="0">
                <a:solidFill>
                  <a:srgbClr val="2A46A1"/>
                </a:solidFill>
                <a:latin typeface="Arial"/>
                <a:cs typeface="Arial"/>
              </a:rPr>
              <a:t>Weak</a:t>
            </a:r>
            <a:r>
              <a:rPr sz="2200" b="1" spc="58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acid: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Those</a:t>
            </a:r>
            <a:r>
              <a:rPr sz="22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acids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which</a:t>
            </a:r>
            <a:r>
              <a:rPr sz="22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are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partially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ionized</a:t>
            </a:r>
            <a:r>
              <a:rPr sz="2200" b="1" spc="6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i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solution,</a:t>
            </a:r>
            <a:r>
              <a:rPr sz="2200" b="1" spc="3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like,</a:t>
            </a:r>
            <a:r>
              <a:rPr sz="2200" b="1" spc="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acetic</a:t>
            </a:r>
            <a:r>
              <a:rPr sz="2200" b="1" spc="3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acid,</a:t>
            </a:r>
            <a:r>
              <a:rPr sz="2200" b="1" spc="3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hydrofluoric</a:t>
            </a:r>
            <a:r>
              <a:rPr sz="2200" b="1" spc="34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</a:t>
            </a:r>
            <a:r>
              <a:rPr sz="2200" b="1" spc="3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etc.</a:t>
            </a:r>
            <a:r>
              <a:rPr sz="2200" b="1" spc="3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are</a:t>
            </a:r>
            <a:r>
              <a:rPr sz="2200" b="1" spc="3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know </a:t>
            </a:r>
            <a:r>
              <a:rPr sz="2200" b="1" spc="-60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as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weak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acids.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The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</a:t>
            </a:r>
            <a:r>
              <a:rPr sz="2200" b="1" spc="60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dissociation constant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is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less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fo </a:t>
            </a:r>
            <a:r>
              <a:rPr sz="2200" b="1" dirty="0">
                <a:solidFill>
                  <a:srgbClr val="2A46A1"/>
                </a:solidFill>
                <a:latin typeface="Arial"/>
                <a:cs typeface="Arial"/>
              </a:rPr>
              <a:t> weak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 acids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compared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to</a:t>
            </a:r>
            <a:r>
              <a:rPr sz="2200"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strong</a:t>
            </a:r>
            <a:r>
              <a:rPr sz="2200" b="1" spc="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acids.</a:t>
            </a:r>
            <a:endParaRPr sz="2200">
              <a:latin typeface="Arial"/>
              <a:cs typeface="Arial"/>
            </a:endParaRPr>
          </a:p>
          <a:p>
            <a:pPr marL="125730" algn="just"/>
            <a:r>
              <a:rPr sz="2200" b="1" u="heavy" spc="-5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Arial"/>
                <a:cs typeface="Arial"/>
              </a:rPr>
              <a:t>Example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:</a:t>
            </a:r>
            <a:r>
              <a:rPr sz="2200"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10" dirty="0">
                <a:solidFill>
                  <a:srgbClr val="2A46A1"/>
                </a:solidFill>
                <a:latin typeface="Arial"/>
                <a:cs typeface="Arial"/>
              </a:rPr>
              <a:t>CH</a:t>
            </a:r>
            <a:r>
              <a:rPr b="1" spc="-15" baseline="-20833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200" b="1" spc="-10" dirty="0">
                <a:solidFill>
                  <a:srgbClr val="2A46A1"/>
                </a:solidFill>
                <a:latin typeface="Arial"/>
                <a:cs typeface="Arial"/>
              </a:rPr>
              <a:t>COOH,</a:t>
            </a:r>
            <a:r>
              <a:rPr sz="2200" b="1" spc="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H</a:t>
            </a:r>
            <a:r>
              <a:rPr b="1" spc="-7" baseline="-20833" dirty="0">
                <a:solidFill>
                  <a:srgbClr val="2A46A1"/>
                </a:solidFill>
                <a:latin typeface="Arial"/>
                <a:cs typeface="Arial"/>
              </a:rPr>
              <a:t>2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CO</a:t>
            </a:r>
            <a:r>
              <a:rPr b="1" spc="-7" baseline="-20833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2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H</a:t>
            </a:r>
            <a:r>
              <a:rPr b="1" spc="-7" baseline="-20833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PO</a:t>
            </a:r>
            <a:r>
              <a:rPr b="1" spc="-7" baseline="-20833" dirty="0">
                <a:solidFill>
                  <a:srgbClr val="2A46A1"/>
                </a:solidFill>
                <a:latin typeface="Arial"/>
                <a:cs typeface="Arial"/>
              </a:rPr>
              <a:t>4</a:t>
            </a:r>
            <a:r>
              <a:rPr b="1" spc="240" baseline="-20833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2A46A1"/>
                </a:solidFill>
                <a:latin typeface="Arial"/>
                <a:cs typeface="Arial"/>
              </a:rPr>
              <a:t>etc.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7000" y="0"/>
            <a:ext cx="7239000" cy="838200"/>
          </a:xfrm>
          <a:custGeom>
            <a:avLst/>
            <a:gdLst/>
            <a:ahLst/>
            <a:cxnLst/>
            <a:rect l="l" t="t" r="r" b="b"/>
            <a:pathLst>
              <a:path w="7239000" h="838200">
                <a:moveTo>
                  <a:pt x="7239000" y="0"/>
                </a:moveTo>
                <a:lnTo>
                  <a:pt x="0" y="0"/>
                </a:lnTo>
                <a:lnTo>
                  <a:pt x="0" y="838200"/>
                </a:lnTo>
                <a:lnTo>
                  <a:pt x="7239000" y="838200"/>
                </a:lnTo>
                <a:lnTo>
                  <a:pt x="7239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91795">
              <a:lnSpc>
                <a:spcPct val="100000"/>
              </a:lnSpc>
              <a:spcBef>
                <a:spcPts val="100"/>
              </a:spcBef>
            </a:pPr>
            <a:r>
              <a:rPr dirty="0"/>
              <a:t>Arrhenius</a:t>
            </a:r>
            <a:r>
              <a:rPr spc="-15" dirty="0"/>
              <a:t> </a:t>
            </a:r>
            <a:r>
              <a:rPr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195" dirty="0"/>
              <a:t> </a:t>
            </a:r>
            <a:r>
              <a:rPr dirty="0"/>
              <a:t>Acid</a:t>
            </a:r>
            <a:r>
              <a:rPr spc="-1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Bases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84451" y="1403350"/>
          <a:ext cx="7934325" cy="527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1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S.No.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Acid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Chemical</a:t>
                      </a:r>
                      <a:r>
                        <a:rPr sz="13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formula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Per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chlorate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HClO4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Very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large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33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Hydrochloric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HI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Very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large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Hydrophobic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HBr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Very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large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Hydrochloric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HCl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Very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large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Nitric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HNO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20" dirty="0">
                          <a:latin typeface="Microsoft Sans Serif"/>
                          <a:cs typeface="Microsoft Sans Serif"/>
                        </a:rPr>
                        <a:t>Very</a:t>
                      </a: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large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Sulfuric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SO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25" dirty="0">
                          <a:latin typeface="Microsoft Sans Serif"/>
                          <a:cs typeface="Microsoft Sans Serif"/>
                        </a:rPr>
                        <a:t>Very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large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334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Hydroponic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ion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O+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1.0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8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Ionic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HIO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1.7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-1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9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Oxalic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5.9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-2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Sulfurous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SO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1.5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-2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333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8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Hydrogen</a:t>
                      </a:r>
                      <a:r>
                        <a:rPr sz="13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sulfate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ion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HSO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1.2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-2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PHOSPHORIC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PO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7.5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-3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1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Citric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7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7.1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-4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0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Nitrous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HNO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275" baseline="-1960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4.6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 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-4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397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Hydrofluoric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HF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3.5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-4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22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16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Formic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HCOOH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1.8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-4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Cenozoic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COOH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6.5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-4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9435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18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Acetic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COOH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1.8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-5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9422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19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Water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275" spc="-7" baseline="-1960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O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1.0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300" spc="-5" dirty="0">
                          <a:latin typeface="Microsoft Sans Serif"/>
                          <a:cs typeface="Microsoft Sans Serif"/>
                        </a:rPr>
                        <a:t>x</a:t>
                      </a:r>
                      <a:r>
                        <a:rPr sz="1300" dirty="0">
                          <a:latin typeface="Microsoft Sans Serif"/>
                          <a:cs typeface="Microsoft Sans Serif"/>
                        </a:rPr>
                        <a:t> 10</a:t>
                      </a:r>
                      <a:r>
                        <a:rPr sz="1275" baseline="26143" dirty="0">
                          <a:latin typeface="Microsoft Sans Serif"/>
                          <a:cs typeface="Microsoft Sans Serif"/>
                        </a:rPr>
                        <a:t>-14</a:t>
                      </a:r>
                      <a:endParaRPr sz="1275" baseline="26143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2667000" y="0"/>
            <a:ext cx="7239000" cy="838200"/>
          </a:xfrm>
          <a:custGeom>
            <a:avLst/>
            <a:gdLst/>
            <a:ahLst/>
            <a:cxnLst/>
            <a:rect l="l" t="t" r="r" b="b"/>
            <a:pathLst>
              <a:path w="7239000" h="838200">
                <a:moveTo>
                  <a:pt x="7239000" y="0"/>
                </a:moveTo>
                <a:lnTo>
                  <a:pt x="0" y="0"/>
                </a:lnTo>
                <a:lnTo>
                  <a:pt x="0" y="838200"/>
                </a:lnTo>
                <a:lnTo>
                  <a:pt x="7239000" y="838200"/>
                </a:lnTo>
                <a:lnTo>
                  <a:pt x="7239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91795">
              <a:lnSpc>
                <a:spcPct val="100000"/>
              </a:lnSpc>
              <a:spcBef>
                <a:spcPts val="100"/>
              </a:spcBef>
            </a:pPr>
            <a:r>
              <a:rPr dirty="0"/>
              <a:t>Arrhenius</a:t>
            </a:r>
            <a:r>
              <a:rPr spc="-15" dirty="0"/>
              <a:t> </a:t>
            </a:r>
            <a:r>
              <a:rPr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195" dirty="0"/>
              <a:t> </a:t>
            </a:r>
            <a:r>
              <a:rPr dirty="0"/>
              <a:t>Acid</a:t>
            </a:r>
            <a:r>
              <a:rPr spc="-1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Bases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65196" y="1667638"/>
            <a:ext cx="8167370" cy="4928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0" marR="53340" algn="just">
              <a:spcBef>
                <a:spcPts val="105"/>
              </a:spcBef>
            </a:pPr>
            <a:r>
              <a:rPr sz="2600" b="1" dirty="0">
                <a:solidFill>
                  <a:srgbClr val="2A46A1"/>
                </a:solidFill>
                <a:latin typeface="Arial"/>
                <a:cs typeface="Arial"/>
              </a:rPr>
              <a:t>Arrhenius Base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: An Arrhenius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base 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is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a hydroxide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containing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 compound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that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produces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hydroxide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ions </a:t>
            </a:r>
            <a:r>
              <a:rPr sz="2600" spc="-68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(OH-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ions) 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 </a:t>
            </a:r>
            <a:r>
              <a:rPr sz="2600" spc="-25" dirty="0">
                <a:solidFill>
                  <a:srgbClr val="2A46A1"/>
                </a:solidFill>
                <a:latin typeface="Microsoft Sans Serif"/>
                <a:cs typeface="Microsoft Sans Serif"/>
              </a:rPr>
              <a:t>water.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The basic 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species 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Arrhenius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theory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is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thus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the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hydroxide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ion.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For</a:t>
            </a:r>
            <a:r>
              <a:rPr sz="260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this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 reason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Arrhenius</a:t>
            </a:r>
            <a:r>
              <a:rPr sz="2600" spc="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bases</a:t>
            </a:r>
            <a:r>
              <a:rPr sz="2600" spc="6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are</a:t>
            </a:r>
            <a:r>
              <a:rPr sz="2600" spc="3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also</a:t>
            </a:r>
            <a:r>
              <a:rPr sz="2600" spc="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called</a:t>
            </a:r>
            <a:r>
              <a:rPr sz="2600" spc="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hydroxide</a:t>
            </a:r>
            <a:r>
              <a:rPr sz="2600" spc="1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bases.</a:t>
            </a:r>
            <a:endParaRPr sz="2600">
              <a:latin typeface="Microsoft Sans Serif"/>
              <a:cs typeface="Microsoft Sans Serif"/>
            </a:endParaRPr>
          </a:p>
          <a:p>
            <a:pPr marL="152400">
              <a:spcBef>
                <a:spcPts val="600"/>
              </a:spcBef>
            </a:pPr>
            <a:r>
              <a:rPr sz="2600" u="heavy" dirty="0">
                <a:solidFill>
                  <a:srgbClr val="2A46A1"/>
                </a:solidFill>
                <a:uFill>
                  <a:solidFill>
                    <a:srgbClr val="2A46A1"/>
                  </a:solidFill>
                </a:uFill>
                <a:latin typeface="Microsoft Sans Serif"/>
                <a:cs typeface="Microsoft Sans Serif"/>
              </a:rPr>
              <a:t>Example</a:t>
            </a:r>
            <a:r>
              <a:rPr sz="2600" b="1" dirty="0">
                <a:solidFill>
                  <a:srgbClr val="2A46A1"/>
                </a:solidFill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608965" indent="-457200">
              <a:spcBef>
                <a:spcPts val="605"/>
              </a:spcBef>
              <a:buClr>
                <a:srgbClr val="000000"/>
              </a:buClr>
              <a:buChar char="•"/>
              <a:tabLst>
                <a:tab pos="608965" algn="l"/>
                <a:tab pos="609600" algn="l"/>
              </a:tabLst>
            </a:pP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NaOH(aq)→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Na</a:t>
            </a:r>
            <a:r>
              <a:rPr sz="2175" spc="7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+</a:t>
            </a:r>
            <a:r>
              <a:rPr sz="2175" spc="330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+</a:t>
            </a:r>
            <a:r>
              <a:rPr sz="2600" spc="1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OH</a:t>
            </a:r>
            <a:r>
              <a:rPr sz="2175" spc="7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-</a:t>
            </a:r>
            <a:r>
              <a:rPr sz="2175" spc="322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produces</a:t>
            </a:r>
            <a:r>
              <a:rPr sz="2600" spc="1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OH</a:t>
            </a:r>
            <a:r>
              <a:rPr sz="2175" spc="7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-</a:t>
            </a:r>
            <a:r>
              <a:rPr sz="2175" spc="322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</a:t>
            </a:r>
            <a:r>
              <a:rPr sz="2600" spc="3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-25" dirty="0">
                <a:solidFill>
                  <a:srgbClr val="2A46A1"/>
                </a:solidFill>
                <a:latin typeface="Microsoft Sans Serif"/>
                <a:cs typeface="Microsoft Sans Serif"/>
              </a:rPr>
              <a:t>water.</a:t>
            </a:r>
            <a:endParaRPr sz="2600">
              <a:latin typeface="Microsoft Sans Serif"/>
              <a:cs typeface="Microsoft Sans Serif"/>
            </a:endParaRPr>
          </a:p>
          <a:p>
            <a:pPr marL="608965" marR="55880" indent="-457200">
              <a:lnSpc>
                <a:spcPct val="114199"/>
              </a:lnSpc>
              <a:spcBef>
                <a:spcPts val="285"/>
              </a:spcBef>
              <a:buClr>
                <a:srgbClr val="000000"/>
              </a:buClr>
              <a:buChar char="•"/>
              <a:tabLst>
                <a:tab pos="608965" algn="l"/>
                <a:tab pos="609600" algn="l"/>
                <a:tab pos="1709420" algn="l"/>
                <a:tab pos="2697480" algn="l"/>
                <a:tab pos="4052570" algn="l"/>
                <a:tab pos="4348480" algn="l"/>
                <a:tab pos="4859020" algn="l"/>
                <a:tab pos="6508115" algn="l"/>
                <a:tab pos="7625715" algn="l"/>
              </a:tabLst>
            </a:pP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So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m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e	other	e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x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a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mples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	of	A</a:t>
            </a:r>
            <a:r>
              <a:rPr sz="26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r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rhe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n</a:t>
            </a:r>
            <a:r>
              <a:rPr sz="26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</a:t>
            </a:r>
            <a:r>
              <a:rPr sz="2600" spc="-25" dirty="0">
                <a:solidFill>
                  <a:srgbClr val="2A46A1"/>
                </a:solidFill>
                <a:latin typeface="Microsoft Sans Serif"/>
                <a:cs typeface="Microsoft Sans Serif"/>
              </a:rPr>
              <a:t>u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s	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b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a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s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e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s	are  KOH,</a:t>
            </a:r>
            <a:r>
              <a:rPr sz="2600" spc="4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Ca(OH)</a:t>
            </a:r>
            <a:r>
              <a:rPr sz="2175" baseline="-21072" dirty="0">
                <a:solidFill>
                  <a:srgbClr val="2A46A1"/>
                </a:solidFill>
                <a:latin typeface="Microsoft Sans Serif"/>
                <a:cs typeface="Microsoft Sans Serif"/>
              </a:rPr>
              <a:t>2</a:t>
            </a:r>
            <a:r>
              <a:rPr sz="2200" dirty="0">
                <a:solidFill>
                  <a:srgbClr val="2A46A1"/>
                </a:solidFill>
                <a:latin typeface="Microsoft Sans Serif"/>
                <a:cs typeface="Microsoft Sans Serif"/>
              </a:rPr>
              <a:t>,</a:t>
            </a:r>
            <a:r>
              <a:rPr sz="220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2A46A1"/>
                </a:solidFill>
                <a:latin typeface="Microsoft Sans Serif"/>
                <a:cs typeface="Microsoft Sans Serif"/>
              </a:rPr>
              <a:t>NH</a:t>
            </a:r>
            <a:r>
              <a:rPr sz="1950" baseline="-21367" dirty="0">
                <a:solidFill>
                  <a:srgbClr val="2A46A1"/>
                </a:solidFill>
                <a:latin typeface="Microsoft Sans Serif"/>
                <a:cs typeface="Microsoft Sans Serif"/>
              </a:rPr>
              <a:t>4</a:t>
            </a:r>
            <a:r>
              <a:rPr sz="2400" dirty="0">
                <a:solidFill>
                  <a:srgbClr val="2A46A1"/>
                </a:solidFill>
                <a:latin typeface="Microsoft Sans Serif"/>
                <a:cs typeface="Microsoft Sans Serif"/>
              </a:rPr>
              <a:t>OH	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etc.</a:t>
            </a:r>
            <a:endParaRPr sz="2600">
              <a:latin typeface="Microsoft Sans Serif"/>
              <a:cs typeface="Microsoft Sans Serif"/>
            </a:endParaRPr>
          </a:p>
          <a:p>
            <a:pPr marL="608965" indent="-457200">
              <a:spcBef>
                <a:spcPts val="905"/>
              </a:spcBef>
              <a:buClr>
                <a:srgbClr val="000000"/>
              </a:buClr>
              <a:buChar char="•"/>
              <a:tabLst>
                <a:tab pos="608965" algn="l"/>
                <a:tab pos="609600" algn="l"/>
              </a:tabLst>
            </a:pP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KOH(aq)→</a:t>
            </a:r>
            <a:r>
              <a:rPr sz="26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K</a:t>
            </a:r>
            <a:r>
              <a:rPr sz="2175" spc="7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+</a:t>
            </a:r>
            <a:r>
              <a:rPr sz="2175" spc="322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+</a:t>
            </a:r>
            <a:r>
              <a:rPr sz="26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OH</a:t>
            </a:r>
            <a:r>
              <a:rPr sz="2175" spc="7" baseline="24904" dirty="0">
                <a:solidFill>
                  <a:srgbClr val="2A46A1"/>
                </a:solidFill>
                <a:latin typeface="Microsoft Sans Serif"/>
                <a:cs typeface="Microsoft Sans Serif"/>
              </a:rPr>
              <a:t>-</a:t>
            </a:r>
            <a:endParaRPr sz="2175" baseline="24904">
              <a:latin typeface="Microsoft Sans Serif"/>
              <a:cs typeface="Microsoft Sans Serif"/>
            </a:endParaRPr>
          </a:p>
          <a:p>
            <a:pPr marL="608965" indent="-457200">
              <a:lnSpc>
                <a:spcPts val="1370"/>
              </a:lnSpc>
              <a:spcBef>
                <a:spcPts val="994"/>
              </a:spcBef>
              <a:buClr>
                <a:srgbClr val="000000"/>
              </a:buClr>
              <a:buChar char="•"/>
              <a:tabLst>
                <a:tab pos="608965" algn="l"/>
                <a:tab pos="609600" algn="l"/>
                <a:tab pos="3479165" algn="l"/>
              </a:tabLst>
            </a:pP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NH</a:t>
            </a:r>
            <a:r>
              <a:rPr sz="2175" baseline="-21072" dirty="0">
                <a:solidFill>
                  <a:srgbClr val="2A46A1"/>
                </a:solidFill>
                <a:latin typeface="Microsoft Sans Serif"/>
                <a:cs typeface="Microsoft Sans Serif"/>
              </a:rPr>
              <a:t>4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OH(aq)→</a:t>
            </a:r>
            <a:r>
              <a:rPr sz="2600" spc="6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NH</a:t>
            </a:r>
            <a:r>
              <a:rPr sz="2550" baseline="-21241" dirty="0">
                <a:solidFill>
                  <a:srgbClr val="2A46A1"/>
                </a:solidFill>
                <a:latin typeface="Microsoft Sans Serif"/>
                <a:cs typeface="Microsoft Sans Serif"/>
              </a:rPr>
              <a:t>4	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+</a:t>
            </a:r>
            <a:r>
              <a:rPr sz="26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600" dirty="0">
                <a:solidFill>
                  <a:srgbClr val="2A46A1"/>
                </a:solidFill>
                <a:latin typeface="Microsoft Sans Serif"/>
                <a:cs typeface="Microsoft Sans Serif"/>
              </a:rPr>
              <a:t>OH</a:t>
            </a:r>
            <a:endParaRPr sz="2600">
              <a:latin typeface="Microsoft Sans Serif"/>
              <a:cs typeface="Microsoft Sans Serif"/>
            </a:endParaRPr>
          </a:p>
          <a:p>
            <a:pPr marR="539115" algn="ctr">
              <a:lnSpc>
                <a:spcPts val="860"/>
              </a:lnSpc>
              <a:tabLst>
                <a:tab pos="964565" algn="l"/>
              </a:tabLst>
            </a:pPr>
            <a:r>
              <a:rPr sz="145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+	</a:t>
            </a:r>
            <a:r>
              <a:rPr sz="1450" dirty="0">
                <a:solidFill>
                  <a:srgbClr val="2A46A1"/>
                </a:solidFill>
                <a:latin typeface="Microsoft Sans Serif"/>
                <a:cs typeface="Microsoft Sans Serif"/>
              </a:rPr>
              <a:t>-</a:t>
            </a:r>
            <a:endParaRPr sz="145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67000" y="0"/>
            <a:ext cx="7239000" cy="838200"/>
          </a:xfrm>
          <a:custGeom>
            <a:avLst/>
            <a:gdLst/>
            <a:ahLst/>
            <a:cxnLst/>
            <a:rect l="l" t="t" r="r" b="b"/>
            <a:pathLst>
              <a:path w="7239000" h="838200">
                <a:moveTo>
                  <a:pt x="7239000" y="0"/>
                </a:moveTo>
                <a:lnTo>
                  <a:pt x="0" y="0"/>
                </a:lnTo>
                <a:lnTo>
                  <a:pt x="0" y="838200"/>
                </a:lnTo>
                <a:lnTo>
                  <a:pt x="7239000" y="838200"/>
                </a:lnTo>
                <a:lnTo>
                  <a:pt x="7239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91795">
              <a:lnSpc>
                <a:spcPct val="100000"/>
              </a:lnSpc>
              <a:spcBef>
                <a:spcPts val="100"/>
              </a:spcBef>
            </a:pPr>
            <a:r>
              <a:rPr dirty="0"/>
              <a:t>Arrhenius</a:t>
            </a:r>
            <a:r>
              <a:rPr spc="-15" dirty="0"/>
              <a:t> </a:t>
            </a:r>
            <a:r>
              <a:rPr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195" dirty="0"/>
              <a:t> </a:t>
            </a:r>
            <a:r>
              <a:rPr dirty="0"/>
              <a:t>Acid</a:t>
            </a:r>
            <a:r>
              <a:rPr spc="-1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Bases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593644" y="1461261"/>
            <a:ext cx="6775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spcBef>
                <a:spcPts val="95"/>
              </a:spcBef>
            </a:pPr>
            <a:r>
              <a:rPr sz="2800" u="heavy" spc="-10" dirty="0">
                <a:solidFill>
                  <a:srgbClr val="6CA92C"/>
                </a:solidFill>
                <a:uFill>
                  <a:solidFill>
                    <a:srgbClr val="6CA92C"/>
                  </a:solidFill>
                </a:uFill>
                <a:latin typeface="Arial Black"/>
                <a:cs typeface="Arial Black"/>
              </a:rPr>
              <a:t>STRENGTH</a:t>
            </a:r>
            <a:r>
              <a:rPr sz="2800" u="heavy" spc="-15" dirty="0">
                <a:solidFill>
                  <a:srgbClr val="6CA92C"/>
                </a:solidFill>
                <a:uFill>
                  <a:solidFill>
                    <a:srgbClr val="6CA92C"/>
                  </a:solidFill>
                </a:uFill>
                <a:latin typeface="Arial Black"/>
                <a:cs typeface="Arial Black"/>
              </a:rPr>
              <a:t> </a:t>
            </a:r>
            <a:r>
              <a:rPr sz="2800" u="heavy" spc="-5" dirty="0">
                <a:solidFill>
                  <a:srgbClr val="6CA92C"/>
                </a:solidFill>
                <a:uFill>
                  <a:solidFill>
                    <a:srgbClr val="6CA92C"/>
                  </a:solidFill>
                </a:uFill>
                <a:latin typeface="Arial Black"/>
                <a:cs typeface="Arial Black"/>
              </a:rPr>
              <a:t>OF</a:t>
            </a:r>
            <a:r>
              <a:rPr sz="2800" u="heavy" spc="-30" dirty="0">
                <a:solidFill>
                  <a:srgbClr val="6CA92C"/>
                </a:solidFill>
                <a:uFill>
                  <a:solidFill>
                    <a:srgbClr val="6CA92C"/>
                  </a:solidFill>
                </a:uFill>
                <a:latin typeface="Arial Black"/>
                <a:cs typeface="Arial Black"/>
              </a:rPr>
              <a:t> </a:t>
            </a:r>
            <a:r>
              <a:rPr sz="2800" u="heavy" spc="-5" dirty="0">
                <a:solidFill>
                  <a:srgbClr val="6CA92C"/>
                </a:solidFill>
                <a:uFill>
                  <a:solidFill>
                    <a:srgbClr val="6CA92C"/>
                  </a:solidFill>
                </a:uFill>
                <a:latin typeface="Arial Black"/>
                <a:cs typeface="Arial Black"/>
              </a:rPr>
              <a:t>ARRHENIUS</a:t>
            </a:r>
            <a:r>
              <a:rPr sz="2800" u="heavy" spc="-40" dirty="0">
                <a:solidFill>
                  <a:srgbClr val="6CA92C"/>
                </a:solidFill>
                <a:uFill>
                  <a:solidFill>
                    <a:srgbClr val="6CA92C"/>
                  </a:solidFill>
                </a:uFill>
                <a:latin typeface="Arial Black"/>
                <a:cs typeface="Arial Black"/>
              </a:rPr>
              <a:t> </a:t>
            </a:r>
            <a:r>
              <a:rPr sz="2800" u="heavy" spc="-25" dirty="0">
                <a:solidFill>
                  <a:srgbClr val="6CA92C"/>
                </a:solidFill>
                <a:uFill>
                  <a:solidFill>
                    <a:srgbClr val="6CA92C"/>
                  </a:solidFill>
                </a:uFill>
                <a:latin typeface="Arial Black"/>
                <a:cs typeface="Arial Black"/>
              </a:rPr>
              <a:t>BASES</a:t>
            </a:r>
            <a:endParaRPr sz="2800">
              <a:latin typeface="Arial Black"/>
              <a:cs typeface="Arial Black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117851" y="1965326"/>
          <a:ext cx="6387465" cy="47339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5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Base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Formula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350" b="1" spc="7" baseline="-21604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</a:t>
                      </a:r>
                      <a:endParaRPr sz="1350" baseline="-21604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38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Ammonia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3</a:t>
                      </a:r>
                      <a:endParaRPr sz="1350" baseline="-21604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4.75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51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Aniline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350" baseline="-21604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9.37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5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Codeine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spc="7" baseline="13888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18</a:t>
                      </a:r>
                      <a:r>
                        <a:rPr sz="2100" spc="7" baseline="13888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21</a:t>
                      </a:r>
                      <a:r>
                        <a:rPr sz="2100" spc="7" baseline="13888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2100" spc="7" baseline="13888" dirty="0">
                          <a:latin typeface="Microsoft Sans Serif"/>
                          <a:cs typeface="Microsoft Sans Serif"/>
                        </a:rPr>
                        <a:t>N</a:t>
                      </a:r>
                      <a:endParaRPr sz="2100" baseline="13888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6.05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8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Diethylamine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(C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)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NH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4.51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5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Dimethylamine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(CH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)NH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3.23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5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Ethylamine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350" baseline="-21604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3.36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8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Hydrazine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5" dirty="0">
                          <a:latin typeface="Microsoft Sans Serif"/>
                          <a:cs typeface="Microsoft Sans Serif"/>
                        </a:rPr>
                        <a:t>N</a:t>
                      </a:r>
                      <a:r>
                        <a:rPr sz="1350" spc="7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400" spc="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spc="7" baseline="-21604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350" baseline="-21604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5.77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5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Hyroxylamine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HONH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350" baseline="-21604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9.04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8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Methylamine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CH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350" baseline="-21604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3.38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9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5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Morphine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2100" spc="7" baseline="13888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17</a:t>
                      </a:r>
                      <a:r>
                        <a:rPr sz="2100" spc="7" baseline="13888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19</a:t>
                      </a:r>
                      <a:r>
                        <a:rPr sz="2100" spc="7" baseline="13888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900" spc="5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2100" spc="7" baseline="13888" dirty="0">
                          <a:latin typeface="Microsoft Sans Serif"/>
                          <a:cs typeface="Microsoft Sans Serif"/>
                        </a:rPr>
                        <a:t>N</a:t>
                      </a:r>
                      <a:endParaRPr sz="2100" baseline="13888">
                        <a:latin typeface="Microsoft Sans Serif"/>
                        <a:cs typeface="Microsoft Sans Serif"/>
                      </a:endParaRPr>
                    </a:p>
                  </a:txBody>
                  <a:tcPr marL="0" marR="0" marT="501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6.13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511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Piperidine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2.88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43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Pyridine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8.70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46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Quinoline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9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7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9.20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847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Triethanlamine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5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350" spc="7" baseline="-21604" dirty="0"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1400" spc="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spc="7" baseline="-21604" dirty="0">
                          <a:latin typeface="Microsoft Sans Serif"/>
                          <a:cs typeface="Microsoft Sans Serif"/>
                        </a:rPr>
                        <a:t>15</a:t>
                      </a:r>
                      <a:r>
                        <a:rPr sz="1400" spc="5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350" spc="7" baseline="-21604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400" spc="5" dirty="0">
                          <a:latin typeface="Microsoft Sans Serif"/>
                          <a:cs typeface="Microsoft Sans Serif"/>
                        </a:rPr>
                        <a:t>N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6.24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846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Triethylamine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(C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)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3.28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EB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847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Trimethylamine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(CH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)</a:t>
                      </a:r>
                      <a:r>
                        <a:rPr sz="1350" baseline="-21604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N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Microsoft Sans Serif"/>
                          <a:cs typeface="Microsoft Sans Serif"/>
                        </a:rPr>
                        <a:t>4.20</a:t>
                      </a:r>
                      <a:endParaRPr sz="14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6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2667000" y="0"/>
            <a:ext cx="7239000" cy="838200"/>
          </a:xfrm>
          <a:custGeom>
            <a:avLst/>
            <a:gdLst/>
            <a:ahLst/>
            <a:cxnLst/>
            <a:rect l="l" t="t" r="r" b="b"/>
            <a:pathLst>
              <a:path w="7239000" h="838200">
                <a:moveTo>
                  <a:pt x="7239000" y="0"/>
                </a:moveTo>
                <a:lnTo>
                  <a:pt x="0" y="0"/>
                </a:lnTo>
                <a:lnTo>
                  <a:pt x="0" y="838200"/>
                </a:lnTo>
                <a:lnTo>
                  <a:pt x="7239000" y="838200"/>
                </a:lnTo>
                <a:lnTo>
                  <a:pt x="7239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91795">
              <a:lnSpc>
                <a:spcPct val="100000"/>
              </a:lnSpc>
              <a:spcBef>
                <a:spcPts val="100"/>
              </a:spcBef>
            </a:pPr>
            <a:r>
              <a:rPr dirty="0"/>
              <a:t>Arrhenius</a:t>
            </a:r>
            <a:r>
              <a:rPr spc="-15" dirty="0"/>
              <a:t> </a:t>
            </a:r>
            <a:r>
              <a:rPr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195" dirty="0"/>
              <a:t> </a:t>
            </a:r>
            <a:r>
              <a:rPr dirty="0"/>
              <a:t>Acid</a:t>
            </a:r>
            <a:r>
              <a:rPr spc="-1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Bases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6751" y="6552997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dirty="0">
                <a:solidFill>
                  <a:srgbClr val="9A9A9A"/>
                </a:solidFill>
                <a:latin typeface="Microsoft Sans Serif"/>
                <a:cs typeface="Microsoft Sans Serif"/>
              </a:rPr>
              <a:t>4</a:t>
            </a:r>
            <a:endParaRPr sz="8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542844" y="1422192"/>
            <a:ext cx="7487920" cy="5093061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520065" indent="-457200">
              <a:spcBef>
                <a:spcPts val="315"/>
              </a:spcBef>
              <a:buClr>
                <a:srgbClr val="000000"/>
              </a:buClr>
              <a:buFont typeface="Microsoft Sans Serif"/>
              <a:buChar char="•"/>
              <a:tabLst>
                <a:tab pos="520065" algn="l"/>
                <a:tab pos="520700" algn="l"/>
              </a:tabLst>
            </a:pPr>
            <a:r>
              <a:rPr sz="3200" b="1" spc="-10" dirty="0">
                <a:solidFill>
                  <a:srgbClr val="252599"/>
                </a:solidFill>
                <a:latin typeface="Times New Roman"/>
                <a:cs typeface="Times New Roman"/>
              </a:rPr>
              <a:t>Strong</a:t>
            </a:r>
            <a:r>
              <a:rPr sz="3200" b="1" spc="-3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Electrolytes:</a:t>
            </a:r>
            <a:endParaRPr sz="3200">
              <a:latin typeface="Times New Roman"/>
              <a:cs typeface="Times New Roman"/>
            </a:endParaRPr>
          </a:p>
          <a:p>
            <a:pPr marL="63500" marR="17780">
              <a:lnSpc>
                <a:spcPts val="3460"/>
              </a:lnSpc>
              <a:spcBef>
                <a:spcPts val="650"/>
              </a:spcBef>
            </a:pP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“The</a:t>
            </a:r>
            <a:r>
              <a:rPr sz="3200" b="1" i="1" spc="-2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electrolytes</a:t>
            </a:r>
            <a:r>
              <a:rPr sz="3200" b="1" i="1" spc="-1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which</a:t>
            </a:r>
            <a:r>
              <a:rPr sz="3200" b="1" i="1" spc="-1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ionise</a:t>
            </a:r>
            <a:r>
              <a:rPr sz="3200" b="1" i="1" spc="-1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completely</a:t>
            </a:r>
            <a:r>
              <a:rPr sz="3200" b="1" i="1" spc="-2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or </a:t>
            </a:r>
            <a:r>
              <a:rPr sz="3200" b="1" i="1" spc="-78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near</a:t>
            </a:r>
            <a:r>
              <a:rPr sz="32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to completely</a:t>
            </a:r>
            <a:r>
              <a:rPr sz="3200" b="1" i="1" spc="-4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are</a:t>
            </a:r>
            <a:r>
              <a:rPr sz="3200" b="1" i="1" spc="1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called</a:t>
            </a:r>
            <a:r>
              <a:rPr sz="3200" b="1" i="1" spc="-2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strong</a:t>
            </a:r>
            <a:endParaRPr sz="3200">
              <a:latin typeface="Times New Roman"/>
              <a:cs typeface="Times New Roman"/>
            </a:endParaRPr>
          </a:p>
          <a:p>
            <a:pPr marL="63500">
              <a:lnSpc>
                <a:spcPts val="3400"/>
              </a:lnSpc>
            </a:pP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electrolytes.”</a:t>
            </a:r>
            <a:endParaRPr sz="3200">
              <a:latin typeface="Times New Roman"/>
              <a:cs typeface="Times New Roman"/>
            </a:endParaRPr>
          </a:p>
          <a:p>
            <a:pPr marL="63500">
              <a:spcBef>
                <a:spcPts val="219"/>
              </a:spcBef>
            </a:pPr>
            <a:r>
              <a:rPr sz="3200" b="1" dirty="0">
                <a:solidFill>
                  <a:srgbClr val="252599"/>
                </a:solidFill>
                <a:latin typeface="Times New Roman"/>
                <a:cs typeface="Times New Roman"/>
              </a:rPr>
              <a:t>General</a:t>
            </a:r>
            <a:r>
              <a:rPr sz="3200" b="1" spc="-6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252599"/>
                </a:solidFill>
                <a:latin typeface="Times New Roman"/>
                <a:cs typeface="Times New Roman"/>
              </a:rPr>
              <a:t>Examples:</a:t>
            </a:r>
            <a:endParaRPr sz="3200">
              <a:latin typeface="Times New Roman"/>
              <a:cs typeface="Times New Roman"/>
            </a:endParaRPr>
          </a:p>
          <a:p>
            <a:pPr marL="520065" indent="-457200">
              <a:spcBef>
                <a:spcPts val="215"/>
              </a:spcBef>
              <a:buClr>
                <a:srgbClr val="000000"/>
              </a:buClr>
              <a:buFont typeface="Microsoft Sans Serif"/>
              <a:buChar char="•"/>
              <a:tabLst>
                <a:tab pos="520065" algn="l"/>
                <a:tab pos="520700" algn="l"/>
              </a:tabLst>
            </a:pP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Strong</a:t>
            </a:r>
            <a:r>
              <a:rPr sz="3200" b="1" i="1" spc="-17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Acids.</a:t>
            </a:r>
            <a:endParaRPr sz="3200">
              <a:latin typeface="Times New Roman"/>
              <a:cs typeface="Times New Roman"/>
            </a:endParaRPr>
          </a:p>
          <a:p>
            <a:pPr marL="520065" indent="-457200">
              <a:spcBef>
                <a:spcPts val="215"/>
              </a:spcBef>
              <a:buClr>
                <a:srgbClr val="000000"/>
              </a:buClr>
              <a:buFont typeface="Microsoft Sans Serif"/>
              <a:buChar char="•"/>
              <a:tabLst>
                <a:tab pos="520065" algn="l"/>
                <a:tab pos="520700" algn="l"/>
              </a:tabLst>
            </a:pP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Strong</a:t>
            </a:r>
            <a:r>
              <a:rPr sz="3200" b="1" i="1" spc="-6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Bases</a:t>
            </a:r>
            <a:endParaRPr sz="3200">
              <a:latin typeface="Times New Roman"/>
              <a:cs typeface="Times New Roman"/>
            </a:endParaRPr>
          </a:p>
          <a:p>
            <a:pPr marL="520065" indent="-457200">
              <a:spcBef>
                <a:spcPts val="220"/>
              </a:spcBef>
              <a:buClr>
                <a:srgbClr val="000000"/>
              </a:buClr>
              <a:buFont typeface="Microsoft Sans Serif"/>
              <a:buChar char="•"/>
              <a:tabLst>
                <a:tab pos="520065" algn="l"/>
                <a:tab pos="520700" algn="l"/>
              </a:tabLst>
            </a:pPr>
            <a:r>
              <a:rPr sz="3200" b="1" i="1" dirty="0">
                <a:solidFill>
                  <a:srgbClr val="252599"/>
                </a:solidFill>
                <a:latin typeface="Times New Roman"/>
                <a:cs typeface="Times New Roman"/>
              </a:rPr>
              <a:t>Salts</a:t>
            </a:r>
            <a:endParaRPr sz="3200">
              <a:latin typeface="Times New Roman"/>
              <a:cs typeface="Times New Roman"/>
            </a:endParaRPr>
          </a:p>
          <a:p>
            <a:pPr marL="63500">
              <a:spcBef>
                <a:spcPts val="765"/>
              </a:spcBef>
            </a:pPr>
            <a:r>
              <a:rPr sz="3200" b="1" dirty="0">
                <a:solidFill>
                  <a:srgbClr val="252599"/>
                </a:solidFill>
                <a:latin typeface="Times New Roman"/>
                <a:cs typeface="Times New Roman"/>
              </a:rPr>
              <a:t>Examples:</a:t>
            </a:r>
            <a:endParaRPr sz="3200">
              <a:latin typeface="Times New Roman"/>
              <a:cs typeface="Times New Roman"/>
            </a:endParaRPr>
          </a:p>
          <a:p>
            <a:pPr marL="520065" indent="-457200">
              <a:spcBef>
                <a:spcPts val="270"/>
              </a:spcBef>
              <a:buClr>
                <a:srgbClr val="000000"/>
              </a:buClr>
              <a:buFont typeface="Microsoft Sans Serif"/>
              <a:buChar char="•"/>
              <a:tabLst>
                <a:tab pos="520065" algn="l"/>
                <a:tab pos="520700" algn="l"/>
              </a:tabLst>
            </a:pPr>
            <a:r>
              <a:rPr sz="2800" b="1" spc="-10" dirty="0">
                <a:solidFill>
                  <a:srgbClr val="252599"/>
                </a:solidFill>
                <a:latin typeface="Times New Roman"/>
                <a:cs typeface="Times New Roman"/>
              </a:rPr>
              <a:t>HC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l, H</a:t>
            </a:r>
            <a:r>
              <a:rPr sz="2775" b="1" spc="15" baseline="-21021" dirty="0">
                <a:solidFill>
                  <a:srgbClr val="252599"/>
                </a:solidFill>
                <a:latin typeface="Times New Roman"/>
                <a:cs typeface="Times New Roman"/>
              </a:rPr>
              <a:t>2</a:t>
            </a:r>
            <a:r>
              <a:rPr sz="2800" b="1" dirty="0">
                <a:solidFill>
                  <a:srgbClr val="252599"/>
                </a:solidFill>
                <a:latin typeface="Times New Roman"/>
                <a:cs typeface="Times New Roman"/>
              </a:rPr>
              <a:t>S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O</a:t>
            </a:r>
            <a:r>
              <a:rPr sz="2775" b="1" spc="15" baseline="-21021" dirty="0">
                <a:solidFill>
                  <a:srgbClr val="252599"/>
                </a:solidFill>
                <a:latin typeface="Times New Roman"/>
                <a:cs typeface="Times New Roman"/>
              </a:rPr>
              <a:t>4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,</a:t>
            </a:r>
            <a:r>
              <a:rPr sz="2800" b="1" spc="1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NaO</a:t>
            </a:r>
            <a:r>
              <a:rPr sz="2800" b="1" spc="-10" dirty="0">
                <a:solidFill>
                  <a:srgbClr val="252599"/>
                </a:solidFill>
                <a:latin typeface="Times New Roman"/>
                <a:cs typeface="Times New Roman"/>
              </a:rPr>
              <a:t>H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, KOH,</a:t>
            </a:r>
            <a:r>
              <a:rPr sz="2800" b="1" spc="1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NaCl,</a:t>
            </a:r>
            <a:r>
              <a:rPr sz="2800" b="1" spc="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KB</a:t>
            </a:r>
            <a:r>
              <a:rPr sz="2800" b="1" spc="-275" dirty="0">
                <a:solidFill>
                  <a:srgbClr val="252599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,</a:t>
            </a:r>
            <a:r>
              <a:rPr sz="2800" b="1" spc="-15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252599"/>
                </a:solidFill>
                <a:latin typeface="Times New Roman"/>
                <a:cs typeface="Times New Roman"/>
              </a:rPr>
              <a:t>AgCl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0"/>
            <a:ext cx="7239000" cy="8382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200526" y="54355"/>
            <a:ext cx="417004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1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Strong</a:t>
            </a:r>
            <a:r>
              <a:rPr sz="4000" u="heavy" spc="-3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Electrolytes</a:t>
            </a:r>
            <a:endParaRPr sz="4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667000" y="0"/>
            <a:ext cx="8001000" cy="4724400"/>
            <a:chOff x="1143000" y="0"/>
            <a:chExt cx="8001000" cy="47244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34400" y="0"/>
              <a:ext cx="609599" cy="11874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1600" y="1066800"/>
              <a:ext cx="7315200" cy="3657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43000" y="0"/>
              <a:ext cx="7239000" cy="83820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593644" y="5040326"/>
            <a:ext cx="7771130" cy="15627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 algn="just">
              <a:lnSpc>
                <a:spcPct val="101000"/>
              </a:lnSpc>
              <a:spcBef>
                <a:spcPts val="80"/>
              </a:spcBef>
            </a:pP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Strong</a:t>
            </a:r>
            <a:r>
              <a:rPr sz="2000" b="1" spc="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electrolytes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like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salts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are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composed</a:t>
            </a:r>
            <a:r>
              <a:rPr sz="2000" b="1" spc="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of</a:t>
            </a:r>
            <a:r>
              <a:rPr sz="2000" b="1" spc="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oppositely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charged</a:t>
            </a:r>
            <a:r>
              <a:rPr sz="2000" b="1" spc="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ions.</a:t>
            </a:r>
            <a:r>
              <a:rPr sz="2000" b="1" spc="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In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solid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state,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these ions</a:t>
            </a:r>
            <a:r>
              <a:rPr sz="2000" b="1" spc="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are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held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252599"/>
                </a:solidFill>
                <a:latin typeface="Arial"/>
                <a:cs typeface="Arial"/>
              </a:rPr>
              <a:t>by</a:t>
            </a:r>
            <a:r>
              <a:rPr sz="2000" b="1" spc="1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strong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electrostatic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forces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of attractions.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When theses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electrolytes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are </a:t>
            </a:r>
            <a:r>
              <a:rPr sz="2000" b="1" spc="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dissolved in </a:t>
            </a:r>
            <a:r>
              <a:rPr sz="2000" b="1" spc="-25" dirty="0">
                <a:solidFill>
                  <a:srgbClr val="252599"/>
                </a:solidFill>
                <a:latin typeface="Arial"/>
                <a:cs typeface="Arial"/>
              </a:rPr>
              <a:t>water,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the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attraction forces between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ions are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highly </a:t>
            </a:r>
            <a:r>
              <a:rPr sz="2000" b="1" spc="-54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weakened</a:t>
            </a:r>
            <a:r>
              <a:rPr sz="2000" b="1" spc="-3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due</a:t>
            </a:r>
            <a:r>
              <a:rPr sz="2000" b="1" spc="-1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to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high</a:t>
            </a:r>
            <a:r>
              <a:rPr sz="2000" b="1" spc="-2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dielectric</a:t>
            </a:r>
            <a:r>
              <a:rPr sz="2000" b="1" spc="-3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52599"/>
                </a:solidFill>
                <a:latin typeface="Arial"/>
                <a:cs typeface="Arial"/>
              </a:rPr>
              <a:t>constant</a:t>
            </a:r>
            <a:r>
              <a:rPr sz="2000" b="1" spc="-3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52599"/>
                </a:solidFill>
                <a:latin typeface="Arial"/>
                <a:cs typeface="Arial"/>
              </a:rPr>
              <a:t>of</a:t>
            </a:r>
            <a:r>
              <a:rPr sz="2000" b="1" spc="-2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252599"/>
                </a:solidFill>
                <a:latin typeface="Arial"/>
                <a:cs typeface="Arial"/>
              </a:rPr>
              <a:t>water.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03017" y="54355"/>
            <a:ext cx="696404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Examples</a:t>
            </a:r>
            <a:r>
              <a:rPr sz="4000" u="heavy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of</a:t>
            </a: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1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Strong</a:t>
            </a:r>
            <a:r>
              <a:rPr sz="4000" u="heavy" spc="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Electrolytes</a:t>
            </a:r>
            <a:endParaRPr sz="4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0" y="0"/>
            <a:ext cx="7086600" cy="838200"/>
          </a:xfrm>
          <a:custGeom>
            <a:avLst/>
            <a:gdLst/>
            <a:ahLst/>
            <a:cxnLst/>
            <a:rect l="l" t="t" r="r" b="b"/>
            <a:pathLst>
              <a:path w="7086600" h="838200">
                <a:moveTo>
                  <a:pt x="7086600" y="0"/>
                </a:moveTo>
                <a:lnTo>
                  <a:pt x="0" y="0"/>
                </a:lnTo>
                <a:lnTo>
                  <a:pt x="0" y="838200"/>
                </a:lnTo>
                <a:lnTo>
                  <a:pt x="7086600" y="838200"/>
                </a:lnTo>
                <a:lnTo>
                  <a:pt x="7086600" y="0"/>
                </a:lnTo>
                <a:close/>
              </a:path>
            </a:pathLst>
          </a:custGeom>
          <a:solidFill>
            <a:srgbClr val="EDF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4621" y="-277819"/>
            <a:ext cx="570420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L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e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w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i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s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Th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e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o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r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y</a:t>
            </a:r>
            <a:r>
              <a:rPr i="1" u="heavy" spc="-39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f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o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r</a:t>
            </a:r>
            <a:r>
              <a:rPr i="1" u="heavy" spc="-49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c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i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d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n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d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B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ase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860295" y="1321054"/>
            <a:ext cx="7623809" cy="5361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43180">
              <a:spcBef>
                <a:spcPts val="105"/>
              </a:spcBef>
            </a:pP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Acid:</a:t>
            </a:r>
            <a:r>
              <a:rPr sz="2000" b="1" spc="-10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000" b="1" spc="-6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substance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that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can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accept</a:t>
            </a:r>
            <a:r>
              <a:rPr sz="2000"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2A46A1"/>
                </a:solidFill>
                <a:latin typeface="Arial"/>
                <a:cs typeface="Arial"/>
              </a:rPr>
              <a:t>pair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of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electrons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to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form</a:t>
            </a:r>
            <a:r>
              <a:rPr sz="2000"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 </a:t>
            </a:r>
            <a:r>
              <a:rPr sz="2000" b="1" spc="-54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-5" dirty="0">
                <a:solidFill>
                  <a:srgbClr val="2A46A1"/>
                </a:solidFill>
                <a:latin typeface="Arial"/>
                <a:cs typeface="Arial"/>
              </a:rPr>
              <a:t>covalent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bond.</a:t>
            </a:r>
            <a:endParaRPr sz="2000">
              <a:latin typeface="Arial"/>
              <a:cs typeface="Arial"/>
            </a:endParaRPr>
          </a:p>
          <a:p>
            <a:pPr marL="50800">
              <a:spcBef>
                <a:spcPts val="600"/>
              </a:spcBef>
              <a:tabLst>
                <a:tab pos="3053715" algn="l"/>
              </a:tabLst>
            </a:pP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species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that</a:t>
            </a:r>
            <a:r>
              <a:rPr sz="2000"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can</a:t>
            </a:r>
            <a:r>
              <a:rPr sz="2000" b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be	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Lewis</a:t>
            </a:r>
            <a:r>
              <a:rPr sz="2000" b="1" spc="-8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acid</a:t>
            </a:r>
            <a:r>
              <a:rPr sz="2000" b="1" spc="-4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  <a:p>
            <a:pPr marL="705485">
              <a:spcBef>
                <a:spcPts val="610"/>
              </a:spcBef>
              <a:tabLst>
                <a:tab pos="934085" algn="l"/>
              </a:tabLst>
            </a:pPr>
            <a:r>
              <a:rPr spc="-420" dirty="0">
                <a:solidFill>
                  <a:srgbClr val="E30058"/>
                </a:solidFill>
                <a:latin typeface="Segoe UI Symbol"/>
                <a:cs typeface="Segoe UI Symbol"/>
              </a:rPr>
              <a:t>🞄	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Cations such</a:t>
            </a:r>
            <a:r>
              <a:rPr b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as</a:t>
            </a:r>
            <a:r>
              <a:rPr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H</a:t>
            </a:r>
            <a:r>
              <a:rPr b="1" spc="-7" baseline="27777" dirty="0">
                <a:solidFill>
                  <a:srgbClr val="2A46A1"/>
                </a:solidFill>
                <a:latin typeface="Arial"/>
                <a:cs typeface="Arial"/>
              </a:rPr>
              <a:t>+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Fe</a:t>
            </a:r>
            <a:r>
              <a:rPr b="1" spc="-7" baseline="27777" dirty="0">
                <a:solidFill>
                  <a:srgbClr val="2A46A1"/>
                </a:solidFill>
                <a:latin typeface="Arial"/>
                <a:cs typeface="Arial"/>
              </a:rPr>
              <a:t>2+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b="1" spc="-8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2A46A1"/>
                </a:solidFill>
                <a:latin typeface="Arial"/>
                <a:cs typeface="Arial"/>
              </a:rPr>
              <a:t>Al</a:t>
            </a:r>
            <a:r>
              <a:rPr b="1" spc="-22" baseline="27777" dirty="0">
                <a:solidFill>
                  <a:srgbClr val="2A46A1"/>
                </a:solidFill>
                <a:latin typeface="Arial"/>
                <a:cs typeface="Arial"/>
              </a:rPr>
              <a:t>3+</a:t>
            </a:r>
            <a:endParaRPr baseline="27777">
              <a:latin typeface="Arial"/>
              <a:cs typeface="Arial"/>
            </a:endParaRPr>
          </a:p>
          <a:p>
            <a:pPr marL="934719" marR="308610" indent="-228600">
              <a:spcBef>
                <a:spcPts val="600"/>
              </a:spcBef>
              <a:tabLst>
                <a:tab pos="934085" algn="l"/>
              </a:tabLst>
            </a:pPr>
            <a:r>
              <a:rPr spc="-420" dirty="0">
                <a:solidFill>
                  <a:srgbClr val="E30058"/>
                </a:solidFill>
                <a:latin typeface="Segoe UI Symbol"/>
                <a:cs typeface="Segoe UI Symbol"/>
              </a:rPr>
              <a:t>🞄	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molecules</a:t>
            </a:r>
            <a:r>
              <a:rPr b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5" dirty="0">
                <a:solidFill>
                  <a:srgbClr val="2A46A1"/>
                </a:solidFill>
                <a:latin typeface="Arial"/>
                <a:cs typeface="Arial"/>
              </a:rPr>
              <a:t>with</a:t>
            </a:r>
            <a:r>
              <a:rPr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incomplete</a:t>
            </a:r>
            <a:r>
              <a:rPr b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octet</a:t>
            </a:r>
            <a:r>
              <a:rPr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central</a:t>
            </a:r>
            <a:r>
              <a:rPr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atom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such</a:t>
            </a:r>
            <a:r>
              <a:rPr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as </a:t>
            </a:r>
            <a:r>
              <a:rPr b="1" spc="5" dirty="0">
                <a:solidFill>
                  <a:srgbClr val="2A46A1"/>
                </a:solidFill>
                <a:latin typeface="Arial"/>
                <a:cs typeface="Arial"/>
              </a:rPr>
              <a:t>BF</a:t>
            </a:r>
            <a:r>
              <a:rPr b="1" spc="7" baseline="-27777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b="1" spc="5" dirty="0">
                <a:solidFill>
                  <a:srgbClr val="2A46A1"/>
                </a:solidFill>
                <a:latin typeface="Arial"/>
                <a:cs typeface="Arial"/>
              </a:rPr>
              <a:t>, </a:t>
            </a:r>
            <a:r>
              <a:rPr b="1" spc="-484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BeCl</a:t>
            </a:r>
            <a:r>
              <a:rPr b="1" spc="-7" baseline="-27777" dirty="0">
                <a:solidFill>
                  <a:srgbClr val="2A46A1"/>
                </a:solidFill>
                <a:latin typeface="Arial"/>
                <a:cs typeface="Arial"/>
              </a:rPr>
              <a:t>2</a:t>
            </a:r>
            <a:endParaRPr baseline="-27777">
              <a:latin typeface="Arial"/>
              <a:cs typeface="Arial"/>
            </a:endParaRPr>
          </a:p>
          <a:p>
            <a:pPr marL="705485">
              <a:spcBef>
                <a:spcPts val="600"/>
              </a:spcBef>
              <a:tabLst>
                <a:tab pos="934085" algn="l"/>
              </a:tabLst>
            </a:pPr>
            <a:r>
              <a:rPr spc="-420" dirty="0">
                <a:solidFill>
                  <a:srgbClr val="E30058"/>
                </a:solidFill>
                <a:latin typeface="Segoe UI Symbol"/>
                <a:cs typeface="Segoe UI Symbol"/>
              </a:rPr>
              <a:t>🞄	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Molecules</a:t>
            </a:r>
            <a:r>
              <a:rPr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5" dirty="0">
                <a:solidFill>
                  <a:srgbClr val="2A46A1"/>
                </a:solidFill>
                <a:latin typeface="Arial"/>
                <a:cs typeface="Arial"/>
              </a:rPr>
              <a:t>with</a:t>
            </a:r>
            <a:r>
              <a:rPr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central</a:t>
            </a:r>
            <a:r>
              <a:rPr b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atom</a:t>
            </a:r>
            <a:r>
              <a:rPr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that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can</a:t>
            </a:r>
            <a:r>
              <a:rPr b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expand</a:t>
            </a:r>
            <a:r>
              <a:rPr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octet</a:t>
            </a:r>
            <a:r>
              <a:rPr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such</a:t>
            </a:r>
            <a:r>
              <a:rPr b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as</a:t>
            </a:r>
            <a:endParaRPr>
              <a:latin typeface="Arial"/>
              <a:cs typeface="Arial"/>
            </a:endParaRPr>
          </a:p>
          <a:p>
            <a:pPr marL="934719"/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PCl</a:t>
            </a:r>
            <a:r>
              <a:rPr b="1" spc="-7" baseline="-27777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b="1" spc="-52" baseline="-27777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baseline="-27777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b="1" spc="-7" baseline="-27777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SiF</a:t>
            </a:r>
            <a:r>
              <a:rPr b="1" baseline="-20833" dirty="0">
                <a:solidFill>
                  <a:srgbClr val="2A46A1"/>
                </a:solidFill>
                <a:latin typeface="Arial"/>
                <a:cs typeface="Arial"/>
              </a:rPr>
              <a:t>4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endParaRPr>
              <a:latin typeface="Arial"/>
              <a:cs typeface="Arial"/>
            </a:endParaRPr>
          </a:p>
          <a:p>
            <a:pPr marL="705485">
              <a:spcBef>
                <a:spcPts val="600"/>
              </a:spcBef>
              <a:tabLst>
                <a:tab pos="934085" algn="l"/>
              </a:tabLst>
            </a:pPr>
            <a:r>
              <a:rPr spc="-420" dirty="0">
                <a:solidFill>
                  <a:srgbClr val="E30058"/>
                </a:solidFill>
                <a:latin typeface="Segoe UI Symbol"/>
                <a:cs typeface="Segoe UI Symbol"/>
              </a:rPr>
              <a:t>🞄	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Molecules</a:t>
            </a:r>
            <a:r>
              <a:rPr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containing</a:t>
            </a:r>
            <a:r>
              <a:rPr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multiple</a:t>
            </a:r>
            <a:r>
              <a:rPr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bond</a:t>
            </a:r>
            <a:r>
              <a:rPr b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srgbClr val="2A46A1"/>
                </a:solidFill>
                <a:latin typeface="Arial"/>
                <a:cs typeface="Arial"/>
              </a:rPr>
              <a:t>such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spc="-10" dirty="0">
                <a:solidFill>
                  <a:srgbClr val="2A46A1"/>
                </a:solidFill>
                <a:latin typeface="Arial"/>
                <a:cs typeface="Arial"/>
              </a:rPr>
              <a:t>as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 CO</a:t>
            </a:r>
            <a:r>
              <a:rPr b="1" baseline="-20833" dirty="0">
                <a:solidFill>
                  <a:srgbClr val="2A46A1"/>
                </a:solidFill>
                <a:latin typeface="Arial"/>
                <a:cs typeface="Arial"/>
              </a:rPr>
              <a:t>2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SO</a:t>
            </a:r>
            <a:r>
              <a:rPr b="1" baseline="-20833" dirty="0">
                <a:solidFill>
                  <a:srgbClr val="2A46A1"/>
                </a:solidFill>
                <a:latin typeface="Arial"/>
                <a:cs typeface="Arial"/>
              </a:rPr>
              <a:t>2</a:t>
            </a:r>
            <a:r>
              <a:rPr b="1" dirty="0">
                <a:solidFill>
                  <a:srgbClr val="2A46A1"/>
                </a:solidFill>
                <a:latin typeface="Arial"/>
                <a:cs typeface="Arial"/>
              </a:rPr>
              <a:t>.</a:t>
            </a:r>
            <a:endParaRPr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2250">
              <a:latin typeface="Arial"/>
              <a:cs typeface="Arial"/>
            </a:endParaRPr>
          </a:p>
          <a:p>
            <a:pPr marL="50800" marR="165735"/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Base:</a:t>
            </a:r>
            <a:r>
              <a:rPr sz="2000" b="1" spc="-9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000" b="1" spc="-8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substance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that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can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donate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 </a:t>
            </a:r>
            <a:r>
              <a:rPr sz="2000" b="1" spc="-5" dirty="0">
                <a:solidFill>
                  <a:srgbClr val="2A46A1"/>
                </a:solidFill>
                <a:latin typeface="Arial"/>
                <a:cs typeface="Arial"/>
              </a:rPr>
              <a:t>pair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of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electrons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to form </a:t>
            </a:r>
            <a:r>
              <a:rPr sz="2000" b="1" spc="-54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000" b="1" spc="-5" dirty="0">
                <a:solidFill>
                  <a:srgbClr val="2A46A1"/>
                </a:solidFill>
                <a:latin typeface="Arial"/>
                <a:cs typeface="Arial"/>
              </a:rPr>
              <a:t> covalent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bond.</a:t>
            </a:r>
            <a:endParaRPr sz="2000">
              <a:latin typeface="Arial"/>
              <a:cs typeface="Arial"/>
            </a:endParaRPr>
          </a:p>
          <a:p>
            <a:pPr marL="50800">
              <a:spcBef>
                <a:spcPts val="605"/>
              </a:spcBef>
              <a:tabLst>
                <a:tab pos="3053715" algn="l"/>
                <a:tab pos="4547870" algn="l"/>
              </a:tabLst>
            </a:pP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species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that</a:t>
            </a:r>
            <a:r>
              <a:rPr sz="2000"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can</a:t>
            </a:r>
            <a:r>
              <a:rPr sz="2000" b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be	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Lewis</a:t>
            </a:r>
            <a:r>
              <a:rPr sz="2000" b="1" spc="-5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base	are</a:t>
            </a:r>
            <a:endParaRPr sz="2000">
              <a:latin typeface="Arial"/>
              <a:cs typeface="Arial"/>
            </a:endParaRPr>
          </a:p>
          <a:p>
            <a:pPr marL="705485">
              <a:spcBef>
                <a:spcPts val="600"/>
              </a:spcBef>
              <a:tabLst>
                <a:tab pos="934085" algn="l"/>
              </a:tabLst>
            </a:pPr>
            <a:r>
              <a:rPr sz="2000" spc="-465" dirty="0">
                <a:solidFill>
                  <a:srgbClr val="E30058"/>
                </a:solidFill>
                <a:latin typeface="Segoe UI Symbol"/>
                <a:cs typeface="Segoe UI Symbol"/>
              </a:rPr>
              <a:t>🞄	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anions</a:t>
            </a:r>
            <a:r>
              <a:rPr sz="2000" b="1" spc="-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such</a:t>
            </a:r>
            <a:r>
              <a:rPr sz="2000" b="1" spc="-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as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OH</a:t>
            </a:r>
            <a:r>
              <a:rPr sz="1950" b="1" spc="7" baseline="27777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000" b="1" spc="-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CN</a:t>
            </a:r>
            <a:r>
              <a:rPr sz="1950" b="1" spc="7" baseline="27777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000"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Cl</a:t>
            </a:r>
            <a:r>
              <a:rPr sz="1950" b="1" baseline="27777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endParaRPr sz="1950" baseline="27777">
              <a:latin typeface="Arial"/>
              <a:cs typeface="Arial"/>
            </a:endParaRPr>
          </a:p>
          <a:p>
            <a:pPr marL="934719" marR="71755" indent="-228600">
              <a:spcBef>
                <a:spcPts val="600"/>
              </a:spcBef>
              <a:tabLst>
                <a:tab pos="934085" algn="l"/>
              </a:tabLst>
            </a:pPr>
            <a:r>
              <a:rPr sz="2000" spc="-465" dirty="0">
                <a:solidFill>
                  <a:srgbClr val="E30058"/>
                </a:solidFill>
                <a:latin typeface="Segoe UI Symbol"/>
                <a:cs typeface="Segoe UI Symbol"/>
              </a:rPr>
              <a:t>🞄	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molecules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with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lone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pairs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electrons</a:t>
            </a:r>
            <a:r>
              <a:rPr sz="2000" b="1" spc="-4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at</a:t>
            </a:r>
            <a:r>
              <a:rPr sz="2000" b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000"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central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atom </a:t>
            </a:r>
            <a:r>
              <a:rPr sz="2000" b="1" spc="-54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such</a:t>
            </a:r>
            <a:r>
              <a:rPr sz="2000" b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as 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H</a:t>
            </a:r>
            <a:r>
              <a:rPr sz="1950" b="1" spc="7" baseline="-27777" dirty="0">
                <a:solidFill>
                  <a:srgbClr val="2A46A1"/>
                </a:solidFill>
                <a:latin typeface="Arial"/>
                <a:cs typeface="Arial"/>
              </a:rPr>
              <a:t>2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O,</a:t>
            </a:r>
            <a:r>
              <a:rPr sz="2000" b="1" spc="-3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NH</a:t>
            </a:r>
            <a:r>
              <a:rPr sz="1950" b="1" spc="7" baseline="-27777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000" b="1" spc="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000" b="1" spc="-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ROH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0" y="0"/>
            <a:ext cx="7086600" cy="838200"/>
          </a:xfrm>
          <a:custGeom>
            <a:avLst/>
            <a:gdLst/>
            <a:ahLst/>
            <a:cxnLst/>
            <a:rect l="l" t="t" r="r" b="b"/>
            <a:pathLst>
              <a:path w="7086600" h="838200">
                <a:moveTo>
                  <a:pt x="7086600" y="0"/>
                </a:moveTo>
                <a:lnTo>
                  <a:pt x="0" y="0"/>
                </a:lnTo>
                <a:lnTo>
                  <a:pt x="0" y="838200"/>
                </a:lnTo>
                <a:lnTo>
                  <a:pt x="7086600" y="838200"/>
                </a:lnTo>
                <a:lnTo>
                  <a:pt x="7086600" y="0"/>
                </a:lnTo>
                <a:close/>
              </a:path>
            </a:pathLst>
          </a:custGeom>
          <a:solidFill>
            <a:srgbClr val="EDF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4621" y="-277819"/>
            <a:ext cx="570420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L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e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w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i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s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Th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e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o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r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y</a:t>
            </a:r>
            <a:r>
              <a:rPr i="1" u="heavy" spc="-39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f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o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r</a:t>
            </a:r>
            <a:r>
              <a:rPr i="1" u="heavy" spc="-49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c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i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d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n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d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B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ase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742996" y="1288162"/>
            <a:ext cx="7786370" cy="1245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</a:pP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Lewis </a:t>
            </a:r>
            <a:r>
              <a:rPr sz="2000" b="1" spc="-5" dirty="0">
                <a:solidFill>
                  <a:srgbClr val="2A46A1"/>
                </a:solidFill>
                <a:latin typeface="Arial"/>
                <a:cs typeface="Arial"/>
              </a:rPr>
              <a:t>Acid: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A Lewis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acid 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is 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an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electron pair 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acceptor.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The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accepted </a:t>
            </a:r>
            <a:r>
              <a:rPr sz="2000" spc="-5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electron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pair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is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shared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between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the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acid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and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the</a:t>
            </a:r>
            <a:r>
              <a:rPr sz="2000" spc="52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base</a:t>
            </a:r>
            <a:r>
              <a:rPr sz="2000" spc="53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</a:t>
            </a:r>
            <a:r>
              <a:rPr sz="2000" spc="509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the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covalent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bond</a:t>
            </a:r>
            <a:r>
              <a:rPr sz="2000" b="1" spc="-5" dirty="0">
                <a:solidFill>
                  <a:srgbClr val="2A46A1"/>
                </a:solidFill>
                <a:latin typeface="Arial"/>
                <a:cs typeface="Arial"/>
              </a:rPr>
              <a:t>.</a:t>
            </a:r>
            <a:r>
              <a:rPr sz="2000" b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Thus,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Lewis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definition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of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acidity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includes</a:t>
            </a:r>
            <a:r>
              <a:rPr sz="2000" spc="5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many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species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in</a:t>
            </a:r>
            <a:r>
              <a:rPr sz="2000" spc="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addition</a:t>
            </a:r>
            <a:r>
              <a:rPr sz="2000" spc="2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to</a:t>
            </a:r>
            <a:r>
              <a:rPr sz="2000" spc="1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H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+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.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42997" y="3065527"/>
            <a:ext cx="69449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  <a:tabLst>
                <a:tab pos="1470660" algn="l"/>
                <a:tab pos="2153920" algn="l"/>
                <a:tab pos="2568575" algn="l"/>
                <a:tab pos="3295650" algn="l"/>
                <a:tab pos="3809365" algn="l"/>
                <a:tab pos="4605020" algn="l"/>
                <a:tab pos="5346065" algn="l"/>
                <a:tab pos="6450965" algn="l"/>
              </a:tabLst>
            </a:pP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c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o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m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po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u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n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d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s	such	as	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AlC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l</a:t>
            </a:r>
            <a:r>
              <a:rPr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3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	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are	Le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w</a:t>
            </a:r>
            <a:r>
              <a:rPr sz="2000" spc="-30" dirty="0">
                <a:solidFill>
                  <a:srgbClr val="2A46A1"/>
                </a:solidFill>
                <a:latin typeface="Microsoft Sans Serif"/>
                <a:cs typeface="Microsoft Sans Serif"/>
              </a:rPr>
              <a:t>i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s	a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c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</a:t>
            </a:r>
            <a:r>
              <a:rPr sz="2000" spc="-25" dirty="0">
                <a:solidFill>
                  <a:srgbClr val="2A46A1"/>
                </a:solidFill>
                <a:latin typeface="Microsoft Sans Serif"/>
                <a:cs typeface="Microsoft Sans Serif"/>
              </a:rPr>
              <a:t>d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s	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b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ec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a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u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s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e	they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42996" y="2745487"/>
            <a:ext cx="7787640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spcBef>
                <a:spcPts val="105"/>
              </a:spcBef>
              <a:tabLst>
                <a:tab pos="557530" algn="l"/>
                <a:tab pos="1764664" algn="l"/>
                <a:tab pos="2759710" algn="l"/>
                <a:tab pos="3557270" algn="l"/>
                <a:tab pos="4607560" algn="l"/>
                <a:tab pos="5320665" algn="l"/>
                <a:tab pos="5764530" algn="l"/>
                <a:tab pos="6539865" algn="l"/>
                <a:tab pos="7140575" algn="l"/>
              </a:tabLst>
            </a:pP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For	exampl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e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,	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vario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u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s	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m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etal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	ca</a:t>
            </a:r>
            <a:r>
              <a:rPr sz="2000"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t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io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n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s,	such	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a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s	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M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g</a:t>
            </a:r>
            <a:r>
              <a:rPr spc="-10" dirty="0">
                <a:solidFill>
                  <a:srgbClr val="2A46A1"/>
                </a:solidFill>
                <a:latin typeface="Microsoft Sans Serif"/>
                <a:cs typeface="Microsoft Sans Serif"/>
              </a:rPr>
              <a:t>2</a:t>
            </a:r>
            <a:r>
              <a:rPr dirty="0">
                <a:solidFill>
                  <a:srgbClr val="2A46A1"/>
                </a:solidFill>
                <a:latin typeface="Microsoft Sans Serif"/>
                <a:cs typeface="Microsoft Sans Serif"/>
              </a:rPr>
              <a:t>+	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and	m</a:t>
            </a:r>
            <a:r>
              <a:rPr sz="2000" spc="-15" dirty="0">
                <a:solidFill>
                  <a:srgbClr val="2A46A1"/>
                </a:solidFill>
                <a:latin typeface="Microsoft Sans Serif"/>
                <a:cs typeface="Microsoft Sans Serif"/>
              </a:rPr>
              <a:t>e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tal</a:t>
            </a:r>
            <a:endParaRPr sz="2000">
              <a:latin typeface="Microsoft Sans Serif"/>
              <a:cs typeface="Microsoft Sans Serif"/>
            </a:endParaRPr>
          </a:p>
          <a:p>
            <a:pPr marR="6350" algn="r">
              <a:spcBef>
                <a:spcPts val="120"/>
              </a:spcBef>
            </a:pP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have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70215" y="3385566"/>
            <a:ext cx="19589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pairs</a:t>
            </a:r>
            <a:r>
              <a:rPr sz="2000" spc="32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from</a:t>
            </a:r>
            <a:r>
              <a:rPr sz="2000" spc="32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Lewis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42997" y="3385566"/>
            <a:ext cx="5629275" cy="65087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ts val="2520"/>
              </a:lnSpc>
              <a:spcBef>
                <a:spcPts val="85"/>
              </a:spcBef>
            </a:pP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vacant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valence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orbitals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and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 can accept</a:t>
            </a:r>
            <a:r>
              <a:rPr sz="2000" spc="5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2A46A1"/>
                </a:solidFill>
                <a:latin typeface="Microsoft Sans Serif"/>
                <a:cs typeface="Microsoft Sans Serif"/>
              </a:rPr>
              <a:t>electron </a:t>
            </a:r>
            <a:r>
              <a:rPr sz="2000" spc="-520" dirty="0">
                <a:solidFill>
                  <a:srgbClr val="2A46A1"/>
                </a:solidFill>
                <a:latin typeface="Microsoft Sans Serif"/>
                <a:cs typeface="Microsoft Sans Serif"/>
              </a:rPr>
              <a:t> </a:t>
            </a:r>
            <a:r>
              <a:rPr sz="2000" dirty="0">
                <a:solidFill>
                  <a:srgbClr val="2A46A1"/>
                </a:solidFill>
                <a:latin typeface="Microsoft Sans Serif"/>
                <a:cs typeface="Microsoft Sans Serif"/>
              </a:rPr>
              <a:t>bases.</a:t>
            </a:r>
            <a:endParaRPr sz="2000">
              <a:latin typeface="Microsoft Sans Serif"/>
              <a:cs typeface="Microsoft Sans Serif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14800" y="4038600"/>
            <a:ext cx="43434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73476" y="1167510"/>
            <a:ext cx="4800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887220" algn="l"/>
                <a:tab pos="2946400" algn="l"/>
                <a:tab pos="3717925" algn="l"/>
              </a:tabLst>
            </a:pP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S</a:t>
            </a:r>
            <a:r>
              <a:rPr sz="2400" spc="-15" dirty="0">
                <a:solidFill>
                  <a:srgbClr val="252599"/>
                </a:solidFill>
                <a:latin typeface="Microsoft Sans Serif"/>
                <a:cs typeface="Microsoft Sans Serif"/>
              </a:rPr>
              <a:t>u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bstan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ces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which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can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con</a:t>
            </a:r>
            <a:r>
              <a:rPr sz="2400" spc="5" dirty="0">
                <a:solidFill>
                  <a:srgbClr val="252599"/>
                </a:solidFill>
                <a:latin typeface="Microsoft Sans Serif"/>
                <a:cs typeface="Microsoft Sans Serif"/>
              </a:rPr>
              <a:t>d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uct</a:t>
            </a:r>
            <a:endParaRPr sz="24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29169" y="1167510"/>
            <a:ext cx="12941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electricity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79457" y="1167510"/>
            <a:ext cx="1135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528955" algn="l"/>
              </a:tabLst>
            </a:pP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i</a:t>
            </a:r>
            <a:r>
              <a:rPr sz="2400" spc="-15" dirty="0">
                <a:solidFill>
                  <a:srgbClr val="252599"/>
                </a:solidFill>
                <a:latin typeface="Microsoft Sans Serif"/>
                <a:cs typeface="Microsoft Sans Serif"/>
              </a:rPr>
              <a:t>n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their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08478" y="1533271"/>
            <a:ext cx="53066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434465" algn="l"/>
                <a:tab pos="2737485" algn="l"/>
                <a:tab pos="3498215" algn="l"/>
                <a:tab pos="4004310" algn="l"/>
              </a:tabLst>
            </a:pP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aque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o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us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solut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ion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d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ue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to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io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n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iz</a:t>
            </a:r>
            <a:r>
              <a:rPr sz="2400" spc="-20" dirty="0">
                <a:solidFill>
                  <a:srgbClr val="252599"/>
                </a:solidFill>
                <a:latin typeface="Microsoft Sans Serif"/>
                <a:cs typeface="Microsoft Sans Serif"/>
              </a:rPr>
              <a:t>a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t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ion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8477" y="1899030"/>
            <a:ext cx="55219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018030" algn="l"/>
                <a:tab pos="2990850" algn="l"/>
                <a:tab pos="4470400" algn="l"/>
                <a:tab pos="4950460" algn="l"/>
              </a:tabLst>
            </a:pPr>
            <a:r>
              <a:rPr sz="2400" b="1" spc="-5" dirty="0">
                <a:solidFill>
                  <a:srgbClr val="252599"/>
                </a:solidFill>
                <a:latin typeface="Arial"/>
                <a:cs typeface="Arial"/>
              </a:rPr>
              <a:t>electro</a:t>
            </a:r>
            <a:r>
              <a:rPr sz="2400" b="1" spc="10" dirty="0">
                <a:solidFill>
                  <a:srgbClr val="252599"/>
                </a:solidFill>
                <a:latin typeface="Arial"/>
                <a:cs typeface="Arial"/>
              </a:rPr>
              <a:t>l</a:t>
            </a:r>
            <a:r>
              <a:rPr sz="2400" b="1" spc="-35" dirty="0">
                <a:solidFill>
                  <a:srgbClr val="252599"/>
                </a:solidFill>
                <a:latin typeface="Arial"/>
                <a:cs typeface="Arial"/>
              </a:rPr>
              <a:t>y</a:t>
            </a:r>
            <a:r>
              <a:rPr sz="2400" b="1" spc="-5" dirty="0">
                <a:solidFill>
                  <a:srgbClr val="252599"/>
                </a:solidFill>
                <a:latin typeface="Arial"/>
                <a:cs typeface="Arial"/>
              </a:rPr>
              <a:t>t</a:t>
            </a:r>
            <a:r>
              <a:rPr sz="2400" b="1" spc="5" dirty="0">
                <a:solidFill>
                  <a:srgbClr val="252599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252599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.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Th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e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presence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o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f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i</a:t>
            </a:r>
            <a:r>
              <a:rPr sz="2400" spc="-25" dirty="0">
                <a:solidFill>
                  <a:srgbClr val="252599"/>
                </a:solidFill>
                <a:latin typeface="Microsoft Sans Serif"/>
                <a:cs typeface="Microsoft Sans Serif"/>
              </a:rPr>
              <a:t>o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ns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41614" y="1533271"/>
            <a:ext cx="21742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295" marR="5080" indent="-189230">
              <a:spcBef>
                <a:spcPts val="100"/>
              </a:spcBef>
              <a:tabLst>
                <a:tab pos="705485" algn="l"/>
                <a:tab pos="1839595" algn="l"/>
              </a:tabLst>
            </a:pP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a</a:t>
            </a:r>
            <a:r>
              <a:rPr sz="2400" spc="5" dirty="0">
                <a:solidFill>
                  <a:srgbClr val="252599"/>
                </a:solidFill>
                <a:latin typeface="Microsoft Sans Serif"/>
                <a:cs typeface="Microsoft Sans Serif"/>
              </a:rPr>
              <a:t>r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e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known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as  </a:t>
            </a:r>
            <a:r>
              <a:rPr sz="2400" spc="-15" dirty="0">
                <a:solidFill>
                  <a:srgbClr val="252599"/>
                </a:solidFill>
                <a:latin typeface="Microsoft Sans Serif"/>
                <a:cs typeface="Microsoft Sans Serif"/>
              </a:rPr>
              <a:t>in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993885" y="1899030"/>
            <a:ext cx="1520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288415" algn="l"/>
              </a:tabLst>
            </a:pP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so</a:t>
            </a:r>
            <a:r>
              <a:rPr sz="2400" spc="-15" dirty="0">
                <a:solidFill>
                  <a:srgbClr val="252599"/>
                </a:solidFill>
                <a:latin typeface="Microsoft Sans Serif"/>
                <a:cs typeface="Microsoft Sans Serif"/>
              </a:rPr>
              <a:t>l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ution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	</a:t>
            </a:r>
            <a:r>
              <a:rPr sz="2400" spc="-15" dirty="0">
                <a:solidFill>
                  <a:srgbClr val="252599"/>
                </a:solidFill>
                <a:latin typeface="Microsoft Sans Serif"/>
                <a:cs typeface="Microsoft Sans Serif"/>
              </a:rPr>
              <a:t>is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08477" y="2264740"/>
            <a:ext cx="7708900" cy="2663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responsible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 for the</a:t>
            </a:r>
            <a:r>
              <a:rPr sz="2400" spc="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conduction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and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 when</a:t>
            </a:r>
            <a:r>
              <a:rPr sz="2400" spc="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the</a:t>
            </a:r>
            <a:r>
              <a:rPr sz="2400" spc="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current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passes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through the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wires, 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it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shows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the movement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of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free </a:t>
            </a:r>
            <a:r>
              <a:rPr sz="2400" spc="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electrons through wire. 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This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process of dissociation 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and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 flow of ions 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in</a:t>
            </a:r>
            <a:r>
              <a:rPr sz="2400" spc="124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aqueous solution of electrolyte 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is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known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as</a:t>
            </a:r>
            <a:r>
              <a:rPr sz="2400" spc="2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b="1" spc="-5" dirty="0">
                <a:solidFill>
                  <a:srgbClr val="252599"/>
                </a:solidFill>
                <a:latin typeface="Arial"/>
                <a:cs typeface="Arial"/>
              </a:rPr>
              <a:t>electrolysis.</a:t>
            </a:r>
            <a:endParaRPr sz="2400">
              <a:latin typeface="Arial"/>
              <a:cs typeface="Arial"/>
            </a:endParaRPr>
          </a:p>
          <a:p>
            <a:pPr marL="12700" marR="6350" indent="22860" algn="just">
              <a:spcBef>
                <a:spcPts val="605"/>
              </a:spcBef>
            </a:pPr>
            <a:r>
              <a:rPr sz="2400" b="1" spc="-5" dirty="0">
                <a:solidFill>
                  <a:srgbClr val="252599"/>
                </a:solidFill>
                <a:latin typeface="Arial"/>
                <a:cs typeface="Arial"/>
              </a:rPr>
              <a:t>Example: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Electrolysis of sodium chloride in its aqueous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solution</a:t>
            </a:r>
            <a:r>
              <a:rPr sz="2400" spc="7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gives</a:t>
            </a:r>
            <a:r>
              <a:rPr sz="2400" spc="4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sodium</a:t>
            </a:r>
            <a:r>
              <a:rPr sz="2400" spc="4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and</a:t>
            </a:r>
            <a:r>
              <a:rPr sz="2400" spc="4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chloride</a:t>
            </a:r>
            <a:r>
              <a:rPr sz="2400" spc="4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ion</a:t>
            </a:r>
            <a:r>
              <a:rPr sz="2400" spc="4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in</a:t>
            </a:r>
            <a:r>
              <a:rPr sz="2400" spc="2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252599"/>
                </a:solidFill>
                <a:latin typeface="Microsoft Sans Serif"/>
                <a:cs typeface="Microsoft Sans Serif"/>
              </a:rPr>
              <a:t>solution.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26751" y="6552997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dirty="0">
                <a:solidFill>
                  <a:srgbClr val="9A9A9A"/>
                </a:solidFill>
                <a:latin typeface="Microsoft Sans Serif"/>
                <a:cs typeface="Microsoft Sans Serif"/>
              </a:rPr>
              <a:t>3</a:t>
            </a:r>
            <a:endParaRPr sz="800">
              <a:latin typeface="Microsoft Sans Serif"/>
              <a:cs typeface="Microsoft Sans Serif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0"/>
            <a:ext cx="7239000" cy="838200"/>
          </a:xfrm>
          <a:prstGeom prst="rect">
            <a:avLst/>
          </a:prstGeom>
        </p:spPr>
      </p:pic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4993386" y="54355"/>
            <a:ext cx="258381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Electrolytes</a:t>
            </a:r>
            <a:endParaRPr sz="4000"/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29100" y="5029198"/>
            <a:ext cx="41148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0" y="0"/>
            <a:ext cx="7086600" cy="838200"/>
          </a:xfrm>
          <a:custGeom>
            <a:avLst/>
            <a:gdLst/>
            <a:ahLst/>
            <a:cxnLst/>
            <a:rect l="l" t="t" r="r" b="b"/>
            <a:pathLst>
              <a:path w="7086600" h="838200">
                <a:moveTo>
                  <a:pt x="7086600" y="0"/>
                </a:moveTo>
                <a:lnTo>
                  <a:pt x="0" y="0"/>
                </a:lnTo>
                <a:lnTo>
                  <a:pt x="0" y="838200"/>
                </a:lnTo>
                <a:lnTo>
                  <a:pt x="7086600" y="838200"/>
                </a:lnTo>
                <a:lnTo>
                  <a:pt x="7086600" y="0"/>
                </a:lnTo>
                <a:close/>
              </a:path>
            </a:pathLst>
          </a:custGeom>
          <a:solidFill>
            <a:srgbClr val="EDF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4621" y="-277819"/>
            <a:ext cx="570420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L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e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w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i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s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Th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e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o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r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y</a:t>
            </a:r>
            <a:r>
              <a:rPr i="1" u="heavy" spc="-39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f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o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r</a:t>
            </a:r>
            <a:r>
              <a:rPr i="1" u="heavy" spc="-49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c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i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d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</a:t>
            </a:r>
            <a:r>
              <a:rPr i="1" u="heavy" spc="-185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n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d</a:t>
            </a:r>
            <a:r>
              <a:rPr i="1" u="heavy" spc="-3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B</a:t>
            </a:r>
            <a:r>
              <a:rPr i="1" u="heavy" spc="-190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ase</a:t>
            </a:r>
            <a:r>
              <a:rPr i="1" u="heavy" dirty="0">
                <a:solidFill>
                  <a:srgbClr val="6C2417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2669">
              <a:lnSpc>
                <a:spcPct val="100000"/>
              </a:lnSpc>
              <a:spcBef>
                <a:spcPts val="95"/>
              </a:spcBef>
            </a:pPr>
            <a:r>
              <a:rPr spc="-65" dirty="0"/>
              <a:t>Type</a:t>
            </a:r>
            <a:r>
              <a:rPr spc="35" dirty="0"/>
              <a:t> </a:t>
            </a:r>
            <a:r>
              <a:rPr spc="-5" dirty="0"/>
              <a:t>of</a:t>
            </a:r>
            <a:r>
              <a:rPr spc="-15" dirty="0"/>
              <a:t> </a:t>
            </a:r>
            <a:r>
              <a:rPr spc="-5" dirty="0"/>
              <a:t>Lewis</a:t>
            </a:r>
            <a:r>
              <a:rPr spc="-95" dirty="0"/>
              <a:t> </a:t>
            </a:r>
            <a:r>
              <a:rPr spc="-5" dirty="0"/>
              <a:t>Acids</a:t>
            </a:r>
            <a:r>
              <a:rPr spc="-5" dirty="0">
                <a:latin typeface="Microsoft Sans Serif"/>
                <a:cs typeface="Microsoft Sans Serif"/>
              </a:rPr>
              <a:t>:</a:t>
            </a:r>
          </a:p>
          <a:p>
            <a:pPr marL="1556385" marR="788035" indent="-514350">
              <a:lnSpc>
                <a:spcPct val="100000"/>
              </a:lnSpc>
              <a:spcBef>
                <a:spcPts val="100"/>
              </a:spcBef>
              <a:buClr>
                <a:srgbClr val="000000"/>
              </a:buClr>
              <a:buSzPct val="98214"/>
              <a:buAutoNum type="romanLcPeriod"/>
              <a:tabLst>
                <a:tab pos="1556385" algn="l"/>
                <a:tab pos="1557020" algn="l"/>
                <a:tab pos="5175885" algn="l"/>
              </a:tabLst>
            </a:pPr>
            <a:r>
              <a:rPr spc="-5" dirty="0">
                <a:latin typeface="Microsoft Sans Serif"/>
                <a:cs typeface="Microsoft Sans Serif"/>
              </a:rPr>
              <a:t>Molecules</a:t>
            </a:r>
            <a:r>
              <a:rPr spc="5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having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a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central</a:t>
            </a:r>
            <a:r>
              <a:rPr spc="3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atom</a:t>
            </a:r>
            <a:r>
              <a:rPr spc="50" dirty="0">
                <a:latin typeface="Microsoft Sans Serif"/>
                <a:cs typeface="Microsoft Sans Serif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with </a:t>
            </a:r>
            <a:r>
              <a:rPr spc="-5" dirty="0">
                <a:latin typeface="Microsoft Sans Serif"/>
                <a:cs typeface="Microsoft Sans Serif"/>
              </a:rPr>
              <a:t> incomplete</a:t>
            </a:r>
            <a:r>
              <a:rPr spc="6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octet.</a:t>
            </a:r>
            <a:r>
              <a:rPr spc="2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E.g.	BF3,</a:t>
            </a:r>
            <a:r>
              <a:rPr spc="-140" dirty="0">
                <a:latin typeface="Microsoft Sans Serif"/>
                <a:cs typeface="Microsoft Sans Serif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AlCl3,</a:t>
            </a:r>
            <a:r>
              <a:rPr spc="1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FeCl3.</a:t>
            </a:r>
          </a:p>
          <a:p>
            <a:pPr marL="1556385" indent="-514350">
              <a:lnSpc>
                <a:spcPct val="100000"/>
              </a:lnSpc>
              <a:spcBef>
                <a:spcPts val="1010"/>
              </a:spcBef>
              <a:buClr>
                <a:srgbClr val="000000"/>
              </a:buClr>
              <a:buSzPct val="98214"/>
              <a:buAutoNum type="romanLcPeriod"/>
              <a:tabLst>
                <a:tab pos="1556385" algn="l"/>
                <a:tab pos="1557020" algn="l"/>
              </a:tabLst>
            </a:pPr>
            <a:r>
              <a:rPr spc="-10" dirty="0">
                <a:latin typeface="Microsoft Sans Serif"/>
                <a:cs typeface="Microsoft Sans Serif"/>
              </a:rPr>
              <a:t>Simple</a:t>
            </a:r>
            <a:r>
              <a:rPr spc="4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cations.</a:t>
            </a:r>
            <a:r>
              <a:rPr spc="3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E.g.</a:t>
            </a:r>
            <a:r>
              <a:rPr spc="-13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Ag+,</a:t>
            </a:r>
            <a:r>
              <a:rPr spc="3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Cu+,</a:t>
            </a:r>
            <a:r>
              <a:rPr spc="5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Fe3+.</a:t>
            </a:r>
          </a:p>
          <a:p>
            <a:pPr marL="1556385" marR="125095" indent="-51435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98214"/>
              <a:buAutoNum type="romanLcPeriod"/>
              <a:tabLst>
                <a:tab pos="1556385" algn="l"/>
                <a:tab pos="1557020" algn="l"/>
                <a:tab pos="3731895" algn="l"/>
              </a:tabLst>
            </a:pPr>
            <a:r>
              <a:rPr spc="-5" dirty="0">
                <a:latin typeface="Microsoft Sans Serif"/>
                <a:cs typeface="Microsoft Sans Serif"/>
              </a:rPr>
              <a:t>Molecules</a:t>
            </a:r>
            <a:r>
              <a:rPr spc="5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having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central</a:t>
            </a:r>
            <a:r>
              <a:rPr spc="4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atoms</a:t>
            </a:r>
            <a:r>
              <a:rPr spc="3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with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empty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d- </a:t>
            </a:r>
            <a:r>
              <a:rPr spc="-73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orbitals.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E.g.	</a:t>
            </a:r>
            <a:r>
              <a:rPr spc="-10" dirty="0">
                <a:latin typeface="Microsoft Sans Serif"/>
                <a:cs typeface="Microsoft Sans Serif"/>
              </a:rPr>
              <a:t>SiF4,</a:t>
            </a:r>
            <a:r>
              <a:rPr spc="2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PCl5.</a:t>
            </a:r>
          </a:p>
          <a:p>
            <a:pPr marL="1556385" marR="43180" indent="-514350">
              <a:lnSpc>
                <a:spcPct val="100000"/>
              </a:lnSpc>
              <a:spcBef>
                <a:spcPts val="994"/>
              </a:spcBef>
              <a:buClr>
                <a:srgbClr val="000000"/>
              </a:buClr>
              <a:buSzPct val="98214"/>
              <a:buAutoNum type="romanLcPeriod"/>
              <a:tabLst>
                <a:tab pos="1556385" algn="l"/>
                <a:tab pos="1557020" algn="l"/>
                <a:tab pos="3771265" algn="l"/>
              </a:tabLst>
            </a:pPr>
            <a:r>
              <a:rPr spc="-5" dirty="0">
                <a:latin typeface="Microsoft Sans Serif"/>
                <a:cs typeface="Microsoft Sans Serif"/>
              </a:rPr>
              <a:t>Molecules</a:t>
            </a:r>
            <a:r>
              <a:rPr spc="5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containing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a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multiple</a:t>
            </a:r>
            <a:r>
              <a:rPr spc="4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bond</a:t>
            </a:r>
            <a:r>
              <a:rPr spc="45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between </a:t>
            </a:r>
            <a:r>
              <a:rPr spc="-73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two</a:t>
            </a:r>
            <a:r>
              <a:rPr spc="5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atoms</a:t>
            </a:r>
            <a:r>
              <a:rPr spc="50" dirty="0">
                <a:latin typeface="Microsoft Sans Serif"/>
                <a:cs typeface="Microsoft Sans Serif"/>
              </a:rPr>
              <a:t> </a:t>
            </a:r>
            <a:r>
              <a:rPr b="0" dirty="0">
                <a:latin typeface="Microsoft Sans Serif"/>
                <a:cs typeface="Microsoft Sans Serif"/>
              </a:rPr>
              <a:t>of	</a:t>
            </a:r>
            <a:r>
              <a:rPr spc="-10" dirty="0">
                <a:latin typeface="Microsoft Sans Serif"/>
                <a:cs typeface="Microsoft Sans Serif"/>
              </a:rPr>
              <a:t>different</a:t>
            </a:r>
            <a:r>
              <a:rPr spc="3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electro</a:t>
            </a:r>
            <a:r>
              <a:rPr spc="40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negativities.</a:t>
            </a:r>
          </a:p>
          <a:p>
            <a:pPr marL="1556385" indent="-514350">
              <a:lnSpc>
                <a:spcPct val="100000"/>
              </a:lnSpc>
              <a:spcBef>
                <a:spcPts val="994"/>
              </a:spcBef>
              <a:buClr>
                <a:srgbClr val="000000"/>
              </a:buClr>
              <a:buSzPct val="98214"/>
              <a:buAutoNum type="romanLcPeriod"/>
              <a:tabLst>
                <a:tab pos="1556385" algn="l"/>
                <a:tab pos="1557020" algn="l"/>
              </a:tabLst>
            </a:pPr>
            <a:r>
              <a:rPr spc="-5" dirty="0">
                <a:latin typeface="Microsoft Sans Serif"/>
                <a:cs typeface="Microsoft Sans Serif"/>
              </a:rPr>
              <a:t>E.g.</a:t>
            </a:r>
            <a:r>
              <a:rPr spc="5" dirty="0">
                <a:latin typeface="Microsoft Sans Serif"/>
                <a:cs typeface="Microsoft Sans Serif"/>
              </a:rPr>
              <a:t> </a:t>
            </a:r>
            <a:r>
              <a:rPr spc="-5" dirty="0">
                <a:latin typeface="Microsoft Sans Serif"/>
                <a:cs typeface="Microsoft Sans Serif"/>
              </a:rPr>
              <a:t>CO</a:t>
            </a:r>
            <a:r>
              <a:rPr sz="2775" spc="-7" baseline="-21021" dirty="0">
                <a:latin typeface="Microsoft Sans Serif"/>
                <a:cs typeface="Microsoft Sans Serif"/>
              </a:rPr>
              <a:t>2</a:t>
            </a:r>
            <a:r>
              <a:rPr spc="-5" dirty="0">
                <a:latin typeface="Microsoft Sans Serif"/>
                <a:cs typeface="Microsoft Sans Serif"/>
              </a:rPr>
              <a:t>,SO</a:t>
            </a:r>
            <a:r>
              <a:rPr sz="2775" spc="-7" baseline="-21021" dirty="0">
                <a:latin typeface="Microsoft Sans Serif"/>
                <a:cs typeface="Microsoft Sans Serif"/>
              </a:rPr>
              <a:t>2</a:t>
            </a:r>
            <a:r>
              <a:rPr sz="2200" spc="-5" dirty="0">
                <a:latin typeface="Microsoft Sans Serif"/>
                <a:cs typeface="Microsoft Sans Serif"/>
              </a:rPr>
              <a:t>.</a:t>
            </a:r>
            <a:endParaRPr sz="22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0" y="0"/>
            <a:ext cx="7086600" cy="838200"/>
          </a:xfrm>
          <a:custGeom>
            <a:avLst/>
            <a:gdLst/>
            <a:ahLst/>
            <a:cxnLst/>
            <a:rect l="l" t="t" r="r" b="b"/>
            <a:pathLst>
              <a:path w="7086600" h="838200">
                <a:moveTo>
                  <a:pt x="7086600" y="0"/>
                </a:moveTo>
                <a:lnTo>
                  <a:pt x="0" y="0"/>
                </a:lnTo>
                <a:lnTo>
                  <a:pt x="0" y="838200"/>
                </a:lnTo>
                <a:lnTo>
                  <a:pt x="7086600" y="838200"/>
                </a:lnTo>
                <a:lnTo>
                  <a:pt x="7086600" y="0"/>
                </a:lnTo>
                <a:close/>
              </a:path>
            </a:pathLst>
          </a:custGeom>
          <a:solidFill>
            <a:srgbClr val="EDF8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444621" y="-277819"/>
            <a:ext cx="5704205" cy="1367041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u="heavy" spc="-18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L</a:t>
            </a:r>
            <a:r>
              <a:rPr i="1" u="heavy" spc="-19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e</a:t>
            </a:r>
            <a:r>
              <a:rPr i="1" u="heavy" spc="-18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w</a:t>
            </a:r>
            <a:r>
              <a:rPr i="1" u="heavy" spc="-18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i</a:t>
            </a:r>
            <a:r>
              <a:rPr i="1" u="heavy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s</a:t>
            </a:r>
            <a:r>
              <a:rPr i="1" u="heavy" spc="-38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Th</a:t>
            </a:r>
            <a:r>
              <a:rPr i="1" u="heavy" spc="-19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e</a:t>
            </a:r>
            <a:r>
              <a:rPr i="1" u="heavy" spc="-18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o</a:t>
            </a:r>
            <a:r>
              <a:rPr i="1" u="heavy" spc="-18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r</a:t>
            </a:r>
            <a:r>
              <a:rPr i="1" u="heavy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y</a:t>
            </a:r>
            <a:r>
              <a:rPr i="1" u="heavy" spc="-39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f</a:t>
            </a:r>
            <a:r>
              <a:rPr i="1" u="heavy" spc="-18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o</a:t>
            </a:r>
            <a:r>
              <a:rPr i="1" u="heavy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r</a:t>
            </a:r>
            <a:r>
              <a:rPr i="1" u="heavy" spc="-49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</a:t>
            </a:r>
            <a:r>
              <a:rPr i="1" u="heavy" spc="-19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c</a:t>
            </a:r>
            <a:r>
              <a:rPr i="1" u="heavy" spc="-18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i</a:t>
            </a:r>
            <a:r>
              <a:rPr i="1" u="heavy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d</a:t>
            </a:r>
            <a:r>
              <a:rPr i="1" u="heavy" spc="-38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9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</a:t>
            </a:r>
            <a:r>
              <a:rPr i="1" u="heavy" spc="-185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n</a:t>
            </a:r>
            <a:r>
              <a:rPr i="1" u="heavy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d</a:t>
            </a:r>
            <a:r>
              <a:rPr i="1" u="heavy" spc="-38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 </a:t>
            </a:r>
            <a:r>
              <a:rPr i="1" u="heavy" spc="-18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B</a:t>
            </a:r>
            <a:r>
              <a:rPr i="1" u="heavy" spc="-190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ase</a:t>
            </a:r>
            <a:r>
              <a:rPr i="1" u="heavy" dirty="0">
                <a:solidFill>
                  <a:srgbClr val="2A46A1"/>
                </a:solidFill>
                <a:uFill>
                  <a:solidFill>
                    <a:srgbClr val="6C2417"/>
                  </a:solidFill>
                </a:uFill>
                <a:latin typeface="Arial"/>
                <a:cs typeface="Arial"/>
              </a:rPr>
              <a:t>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502204" y="1180034"/>
            <a:ext cx="7597140" cy="4150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325" marR="99060" algn="just">
              <a:spcBef>
                <a:spcPts val="100"/>
              </a:spcBef>
            </a:pP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Lewis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Base: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The substance that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donates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the electron </a:t>
            </a:r>
            <a:r>
              <a:rPr sz="2400" i="1" spc="-65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20" dirty="0">
                <a:solidFill>
                  <a:srgbClr val="2A46A1"/>
                </a:solidFill>
                <a:latin typeface="Arial"/>
                <a:cs typeface="Arial"/>
              </a:rPr>
              <a:t>pair.</a:t>
            </a:r>
            <a:r>
              <a:rPr sz="2400" i="1" spc="-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The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donated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electron pair is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shared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between the </a:t>
            </a:r>
            <a:r>
              <a:rPr sz="2400" i="1" spc="-65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acid</a:t>
            </a:r>
            <a:r>
              <a:rPr sz="2400" i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and</a:t>
            </a:r>
            <a:r>
              <a:rPr sz="2400" i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base</a:t>
            </a:r>
            <a:r>
              <a:rPr sz="2400" i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covalent</a:t>
            </a:r>
            <a:r>
              <a:rPr sz="2400" i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bond.</a:t>
            </a:r>
            <a:endParaRPr sz="2400" dirty="0">
              <a:latin typeface="Arial"/>
              <a:cs typeface="Arial"/>
            </a:endParaRPr>
          </a:p>
          <a:p>
            <a:pPr>
              <a:spcBef>
                <a:spcPts val="45"/>
              </a:spcBef>
            </a:pPr>
            <a:endParaRPr sz="2550" dirty="0">
              <a:latin typeface="Arial"/>
              <a:cs typeface="Arial"/>
            </a:endParaRPr>
          </a:p>
          <a:p>
            <a:pPr marL="187325" marR="17780"/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a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2A46A1"/>
                </a:solidFill>
                <a:latin typeface="Arial"/>
                <a:cs typeface="Arial"/>
              </a:rPr>
              <a:t>more</a:t>
            </a:r>
            <a:r>
              <a:rPr sz="2400" i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general</a:t>
            </a:r>
            <a:r>
              <a:rPr sz="2400" i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sense,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 most</a:t>
            </a:r>
            <a:r>
              <a:rPr sz="24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oxygen</a:t>
            </a:r>
            <a:r>
              <a:rPr sz="24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and</a:t>
            </a:r>
            <a:r>
              <a:rPr sz="24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nitrogen </a:t>
            </a:r>
            <a:r>
              <a:rPr sz="24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containing</a:t>
            </a:r>
            <a:r>
              <a:rPr sz="2400" i="1" spc="4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organic</a:t>
            </a:r>
            <a:r>
              <a:rPr sz="2400" i="1" spc="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compounds</a:t>
            </a:r>
            <a:r>
              <a:rPr sz="2400" i="1" spc="6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can</a:t>
            </a:r>
            <a:r>
              <a:rPr sz="2400" i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act</a:t>
            </a:r>
            <a:r>
              <a:rPr sz="2400" i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as</a:t>
            </a:r>
            <a:r>
              <a:rPr sz="2400" i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Lewis</a:t>
            </a:r>
            <a:r>
              <a:rPr sz="2400" i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bases </a:t>
            </a:r>
            <a:r>
              <a:rPr sz="2400" i="1" spc="-65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because</a:t>
            </a:r>
            <a:r>
              <a:rPr sz="2400" i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they</a:t>
            </a:r>
            <a:r>
              <a:rPr sz="24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have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pairs</a:t>
            </a:r>
            <a:r>
              <a:rPr sz="2400" i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of</a:t>
            </a:r>
            <a:r>
              <a:rPr sz="24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2A46A1"/>
                </a:solidFill>
                <a:latin typeface="Arial"/>
                <a:cs typeface="Arial"/>
              </a:rPr>
              <a:t>electrons.</a:t>
            </a:r>
            <a:endParaRPr sz="2400" dirty="0">
              <a:latin typeface="Arial"/>
              <a:cs typeface="Arial"/>
            </a:endParaRPr>
          </a:p>
          <a:p>
            <a:pPr marL="120650">
              <a:spcBef>
                <a:spcPts val="1515"/>
              </a:spcBef>
            </a:pPr>
            <a:r>
              <a:rPr sz="2400" b="1" i="1" spc="-245" dirty="0">
                <a:solidFill>
                  <a:srgbClr val="2A46A1"/>
                </a:solidFill>
                <a:latin typeface="Arial"/>
                <a:cs typeface="Arial"/>
              </a:rPr>
              <a:t>TYPE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S</a:t>
            </a:r>
            <a:r>
              <a:rPr sz="2400" b="1" i="1" spc="-48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175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F</a:t>
            </a:r>
            <a:r>
              <a:rPr sz="2400" b="1" i="1" spc="-39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305" dirty="0">
                <a:solidFill>
                  <a:srgbClr val="2A46A1"/>
                </a:solidFill>
                <a:latin typeface="Arial"/>
                <a:cs typeface="Arial"/>
              </a:rPr>
              <a:t>LE</a:t>
            </a:r>
            <a:r>
              <a:rPr sz="2400" b="1" i="1" spc="-300" dirty="0">
                <a:solidFill>
                  <a:srgbClr val="2A46A1"/>
                </a:solidFill>
                <a:latin typeface="Arial"/>
                <a:cs typeface="Arial"/>
              </a:rPr>
              <a:t>W</a:t>
            </a:r>
            <a:r>
              <a:rPr sz="2400" b="1" i="1" spc="-295" dirty="0">
                <a:solidFill>
                  <a:srgbClr val="2A46A1"/>
                </a:solidFill>
                <a:latin typeface="Arial"/>
                <a:cs typeface="Arial"/>
              </a:rPr>
              <a:t>I</a:t>
            </a:r>
            <a:r>
              <a:rPr sz="2400" b="1" i="1" spc="45" dirty="0">
                <a:solidFill>
                  <a:srgbClr val="2A46A1"/>
                </a:solidFill>
                <a:latin typeface="Arial"/>
                <a:cs typeface="Arial"/>
              </a:rPr>
              <a:t>S</a:t>
            </a:r>
            <a:r>
              <a:rPr sz="2400" b="1" i="1" spc="-200" dirty="0">
                <a:solidFill>
                  <a:srgbClr val="2A46A1"/>
                </a:solidFill>
                <a:latin typeface="Arial"/>
                <a:cs typeface="Arial"/>
              </a:rPr>
              <a:t>BASES</a:t>
            </a:r>
            <a:endParaRPr sz="2400" dirty="0">
              <a:latin typeface="Arial"/>
              <a:cs typeface="Arial"/>
            </a:endParaRPr>
          </a:p>
          <a:p>
            <a:pPr marL="621665" indent="-571500">
              <a:spcBef>
                <a:spcPts val="590"/>
              </a:spcBef>
              <a:buClr>
                <a:srgbClr val="000000"/>
              </a:buClr>
              <a:buFont typeface="Microsoft Sans Serif"/>
              <a:buChar char="•"/>
              <a:tabLst>
                <a:tab pos="621665" algn="l"/>
                <a:tab pos="622300" algn="l"/>
              </a:tabLst>
            </a:pPr>
            <a:r>
              <a:rPr sz="2600" i="1" spc="-125" dirty="0">
                <a:solidFill>
                  <a:srgbClr val="2A46A1"/>
                </a:solidFill>
                <a:latin typeface="Arial"/>
                <a:cs typeface="Arial"/>
              </a:rPr>
              <a:t>Neutral</a:t>
            </a:r>
            <a:r>
              <a:rPr sz="2600" i="1" spc="-26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110" dirty="0">
                <a:solidFill>
                  <a:srgbClr val="2A46A1"/>
                </a:solidFill>
                <a:latin typeface="Arial"/>
                <a:cs typeface="Arial"/>
              </a:rPr>
              <a:t>molecules</a:t>
            </a:r>
            <a:r>
              <a:rPr sz="2600" i="1" spc="-18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50" dirty="0">
                <a:solidFill>
                  <a:srgbClr val="2A46A1"/>
                </a:solidFill>
                <a:latin typeface="Arial"/>
                <a:cs typeface="Arial"/>
              </a:rPr>
              <a:t>like</a:t>
            </a:r>
            <a:r>
              <a:rPr sz="2600" i="1" spc="-1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170" dirty="0">
                <a:solidFill>
                  <a:srgbClr val="2A46A1"/>
                </a:solidFill>
                <a:latin typeface="Arial"/>
                <a:cs typeface="Arial"/>
              </a:rPr>
              <a:t>NH</a:t>
            </a:r>
            <a:r>
              <a:rPr sz="2250" i="1" spc="-254" baseline="-20370" dirty="0">
                <a:solidFill>
                  <a:srgbClr val="2A46A1"/>
                </a:solidFill>
                <a:latin typeface="Arial"/>
                <a:cs typeface="Arial"/>
              </a:rPr>
              <a:t>3</a:t>
            </a:r>
            <a:r>
              <a:rPr sz="2550" i="1" spc="-254" baseline="-21241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550" i="1" spc="-442" baseline="-2124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204" dirty="0">
                <a:solidFill>
                  <a:srgbClr val="2A46A1"/>
                </a:solidFill>
                <a:latin typeface="Arial"/>
                <a:cs typeface="Arial"/>
              </a:rPr>
              <a:t>R-NH</a:t>
            </a:r>
            <a:r>
              <a:rPr sz="2250" i="1" spc="-307" baseline="-20370" dirty="0">
                <a:solidFill>
                  <a:srgbClr val="2A46A1"/>
                </a:solidFill>
                <a:latin typeface="Arial"/>
                <a:cs typeface="Arial"/>
              </a:rPr>
              <a:t>2</a:t>
            </a:r>
            <a:r>
              <a:rPr sz="2600" i="1" spc="-204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600" i="1" spc="-44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55" dirty="0">
                <a:solidFill>
                  <a:srgbClr val="2A46A1"/>
                </a:solidFill>
                <a:latin typeface="Arial"/>
                <a:cs typeface="Arial"/>
              </a:rPr>
              <a:t>etc.</a:t>
            </a:r>
            <a:endParaRPr sz="2600" dirty="0">
              <a:latin typeface="Arial"/>
              <a:cs typeface="Arial"/>
            </a:endParaRPr>
          </a:p>
          <a:p>
            <a:pPr marL="621665" indent="-571500">
              <a:spcBef>
                <a:spcPts val="1000"/>
              </a:spcBef>
              <a:buClr>
                <a:srgbClr val="000000"/>
              </a:buClr>
              <a:buFont typeface="Microsoft Sans Serif"/>
              <a:buChar char="•"/>
              <a:tabLst>
                <a:tab pos="621665" algn="l"/>
                <a:tab pos="622300" algn="l"/>
              </a:tabLst>
            </a:pPr>
            <a:r>
              <a:rPr sz="2600" i="1" spc="-145" dirty="0">
                <a:solidFill>
                  <a:srgbClr val="2A46A1"/>
                </a:solidFill>
                <a:latin typeface="Arial"/>
                <a:cs typeface="Arial"/>
              </a:rPr>
              <a:t>All</a:t>
            </a:r>
            <a:r>
              <a:rPr sz="2600" i="1" spc="-44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85" dirty="0">
                <a:solidFill>
                  <a:srgbClr val="2A46A1"/>
                </a:solidFill>
                <a:latin typeface="Arial"/>
                <a:cs typeface="Arial"/>
              </a:rPr>
              <a:t>negative</a:t>
            </a:r>
            <a:r>
              <a:rPr sz="2600" i="1" spc="-2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80" dirty="0">
                <a:solidFill>
                  <a:srgbClr val="2A46A1"/>
                </a:solidFill>
                <a:latin typeface="Arial"/>
                <a:cs typeface="Arial"/>
              </a:rPr>
              <a:t>ions</a:t>
            </a:r>
            <a:r>
              <a:rPr sz="2600" i="1" spc="-24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50" dirty="0">
                <a:solidFill>
                  <a:srgbClr val="2A46A1"/>
                </a:solidFill>
                <a:latin typeface="Arial"/>
                <a:cs typeface="Arial"/>
              </a:rPr>
              <a:t>like</a:t>
            </a:r>
            <a:r>
              <a:rPr sz="2600" i="1" spc="-1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185" dirty="0">
                <a:solidFill>
                  <a:srgbClr val="2A46A1"/>
                </a:solidFill>
                <a:latin typeface="Arial"/>
                <a:cs typeface="Arial"/>
              </a:rPr>
              <a:t>F</a:t>
            </a:r>
            <a:r>
              <a:rPr sz="2250" i="1" spc="-185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r>
              <a:rPr sz="2600" i="1" spc="-18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600" i="1" spc="-46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170" dirty="0">
                <a:solidFill>
                  <a:srgbClr val="2A46A1"/>
                </a:solidFill>
                <a:latin typeface="Arial"/>
                <a:cs typeface="Arial"/>
              </a:rPr>
              <a:t>Cl</a:t>
            </a:r>
            <a:r>
              <a:rPr sz="2250" i="1" spc="-170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r>
              <a:rPr sz="2600" i="1" spc="-170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600" i="1" spc="-4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135" dirty="0">
                <a:solidFill>
                  <a:srgbClr val="2A46A1"/>
                </a:solidFill>
                <a:latin typeface="Arial"/>
                <a:cs typeface="Arial"/>
              </a:rPr>
              <a:t>Br</a:t>
            </a:r>
            <a:r>
              <a:rPr sz="2250" i="1" spc="-135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r>
              <a:rPr sz="2600" i="1" spc="-13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600" i="1" spc="-29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105" dirty="0">
                <a:solidFill>
                  <a:srgbClr val="2A46A1"/>
                </a:solidFill>
                <a:latin typeface="Arial"/>
                <a:cs typeface="Arial"/>
              </a:rPr>
              <a:t>I</a:t>
            </a:r>
            <a:r>
              <a:rPr sz="2250" i="1" spc="-105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r>
              <a:rPr sz="2600" i="1" spc="-105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600" i="1" spc="-25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190" dirty="0">
                <a:solidFill>
                  <a:srgbClr val="2A46A1"/>
                </a:solidFill>
                <a:latin typeface="Arial"/>
                <a:cs typeface="Arial"/>
              </a:rPr>
              <a:t>OH</a:t>
            </a:r>
            <a:r>
              <a:rPr sz="2250" i="1" spc="-190" dirty="0">
                <a:solidFill>
                  <a:srgbClr val="2A46A1"/>
                </a:solidFill>
                <a:latin typeface="Arial"/>
                <a:cs typeface="Arial"/>
              </a:rPr>
              <a:t>-</a:t>
            </a:r>
            <a:r>
              <a:rPr sz="2550" i="1" spc="-284" baseline="26143" dirty="0">
                <a:solidFill>
                  <a:srgbClr val="2A46A1"/>
                </a:solidFill>
                <a:latin typeface="Arial"/>
                <a:cs typeface="Arial"/>
              </a:rPr>
              <a:t>,</a:t>
            </a:r>
            <a:r>
              <a:rPr sz="2550" i="1" spc="22" baseline="26143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600" i="1" spc="-55" dirty="0">
                <a:solidFill>
                  <a:srgbClr val="2A46A1"/>
                </a:solidFill>
                <a:latin typeface="Arial"/>
                <a:cs typeface="Arial"/>
              </a:rPr>
              <a:t>etc.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03650" y="984250"/>
          <a:ext cx="4953000" cy="5776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709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Hydrochloric</a:t>
                      </a:r>
                      <a:r>
                        <a:rPr sz="19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Acid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10" dirty="0">
                          <a:latin typeface="Arial"/>
                          <a:cs typeface="Arial"/>
                        </a:rPr>
                        <a:t>(HCl)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708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Nitric</a:t>
                      </a:r>
                      <a:r>
                        <a:rPr sz="1900" i="1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Acid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dirty="0">
                          <a:latin typeface="Arial"/>
                          <a:cs typeface="Arial"/>
                        </a:rPr>
                        <a:t>(HNO</a:t>
                      </a:r>
                      <a:r>
                        <a:rPr sz="1875" i="1" baseline="-200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Sulphuric</a:t>
                      </a:r>
                      <a:r>
                        <a:rPr sz="19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Acid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dirty="0">
                          <a:latin typeface="Arial"/>
                          <a:cs typeface="Arial"/>
                        </a:rPr>
                        <a:t>(H</a:t>
                      </a:r>
                      <a:r>
                        <a:rPr sz="1875" i="1" baseline="-200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SO</a:t>
                      </a:r>
                      <a:r>
                        <a:rPr sz="1875" i="1" baseline="-200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Hydro</a:t>
                      </a:r>
                      <a:r>
                        <a:rPr sz="1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10" dirty="0">
                          <a:latin typeface="Arial"/>
                          <a:cs typeface="Arial"/>
                        </a:rPr>
                        <a:t>Bromic</a:t>
                      </a:r>
                      <a:r>
                        <a:rPr sz="1900" i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Acid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(HBr)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Hydro</a:t>
                      </a:r>
                      <a:r>
                        <a:rPr sz="1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Iodic</a:t>
                      </a:r>
                      <a:r>
                        <a:rPr sz="1900" i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Acid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(HI)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615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Per</a:t>
                      </a:r>
                      <a:r>
                        <a:rPr sz="19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Chloric</a:t>
                      </a:r>
                      <a:r>
                        <a:rPr sz="1900" i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Acid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dirty="0">
                          <a:latin typeface="Arial"/>
                          <a:cs typeface="Arial"/>
                        </a:rPr>
                        <a:t>(HCIO</a:t>
                      </a:r>
                      <a:r>
                        <a:rPr sz="1875" i="1" baseline="-20000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121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Acetic</a:t>
                      </a:r>
                      <a:r>
                        <a:rPr sz="1900" i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Acid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(CH</a:t>
                      </a:r>
                      <a:r>
                        <a:rPr sz="1875" i="1" spc="-7" baseline="-200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COOH)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2993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Carbonic</a:t>
                      </a:r>
                      <a:r>
                        <a:rPr sz="1900" i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Acid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dirty="0">
                          <a:latin typeface="Arial"/>
                          <a:cs typeface="Arial"/>
                        </a:rPr>
                        <a:t>(H</a:t>
                      </a:r>
                      <a:r>
                        <a:rPr sz="1875" i="1" baseline="-200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CO</a:t>
                      </a:r>
                      <a:r>
                        <a:rPr sz="1875" i="1" baseline="-200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spc="-10" dirty="0">
                          <a:latin typeface="Arial"/>
                          <a:cs typeface="Arial"/>
                        </a:rPr>
                        <a:t>Ammonia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900" i="1" dirty="0">
                          <a:latin typeface="Arial"/>
                          <a:cs typeface="Arial"/>
                        </a:rPr>
                        <a:t>(NH</a:t>
                      </a:r>
                      <a:r>
                        <a:rPr sz="1875" i="1" baseline="-20000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8708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Lithium</a:t>
                      </a:r>
                      <a:r>
                        <a:rPr sz="1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Hydroxide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(LiOH)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8708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Sodium Hydroxide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(NaOH)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Potassium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Hydroxide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(KOH)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8709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Rubidium</a:t>
                      </a:r>
                      <a:r>
                        <a:rPr sz="19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Hydroxide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(RbOH)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6654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Cesium Hydroxide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(CsOH)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8708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Calcium</a:t>
                      </a:r>
                      <a:r>
                        <a:rPr sz="19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Hydroxide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(Ca(OH)</a:t>
                      </a:r>
                      <a:r>
                        <a:rPr sz="1875" i="1" spc="-7" baseline="-200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3019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Strontium</a:t>
                      </a:r>
                      <a:r>
                        <a:rPr sz="19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Hydroxide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(Sr(OH)</a:t>
                      </a:r>
                      <a:r>
                        <a:rPr sz="1875" i="1" spc="-7" baseline="-200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38707">
                <a:tc>
                  <a:txBody>
                    <a:bodyPr/>
                    <a:lstStyle/>
                    <a:p>
                      <a:pPr marL="17907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spc="-5" dirty="0">
                          <a:latin typeface="Arial"/>
                          <a:cs typeface="Arial"/>
                        </a:rPr>
                        <a:t>Barium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900" i="1" spc="-5" dirty="0">
                          <a:latin typeface="Arial"/>
                          <a:cs typeface="Arial"/>
                        </a:rPr>
                        <a:t>Hydroxide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12890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900" i="1" dirty="0">
                          <a:latin typeface="Arial"/>
                          <a:cs typeface="Arial"/>
                        </a:rPr>
                        <a:t>(Ba(OH)</a:t>
                      </a:r>
                      <a:r>
                        <a:rPr sz="1875" i="1" baseline="-2000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900" i="1" dirty="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0"/>
            <a:ext cx="7239000" cy="8382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03017" y="54355"/>
            <a:ext cx="696404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Examples</a:t>
            </a:r>
            <a:r>
              <a:rPr sz="4000" u="heavy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of</a:t>
            </a: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1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Strong</a:t>
            </a:r>
            <a:r>
              <a:rPr sz="4000" u="heavy" spc="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Electrolytes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12694" y="1500886"/>
            <a:ext cx="7517130" cy="4604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18415" algn="just">
              <a:spcBef>
                <a:spcPts val="100"/>
              </a:spcBef>
            </a:pP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Electrolytes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which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are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weakly</a:t>
            </a:r>
            <a:r>
              <a:rPr sz="2400" b="1" i="1" spc="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ionized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in</a:t>
            </a:r>
            <a:r>
              <a:rPr sz="2400" b="1" i="1" spc="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their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aqueous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solution</a:t>
            </a:r>
            <a:r>
              <a:rPr sz="2400" b="1" i="1" spc="-1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are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called</a:t>
            </a:r>
            <a:r>
              <a:rPr sz="2400" b="1" i="1" spc="-2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as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weak electrolytes.</a:t>
            </a:r>
            <a:endParaRPr sz="2400">
              <a:latin typeface="Times New Roman"/>
              <a:cs typeface="Times New Roman"/>
            </a:endParaRPr>
          </a:p>
          <a:p>
            <a:pPr marL="50800" marR="17780" algn="just">
              <a:spcBef>
                <a:spcPts val="1645"/>
              </a:spcBef>
            </a:pP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In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the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aqueous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solution</a:t>
            </a:r>
            <a:r>
              <a:rPr sz="2400" b="1" i="1" spc="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of</a:t>
            </a:r>
            <a:r>
              <a:rPr sz="2400" b="1" i="1" spc="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weak</a:t>
            </a:r>
            <a:r>
              <a:rPr sz="2400" b="1" i="1" spc="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electrolytes,</a:t>
            </a:r>
            <a:r>
              <a:rPr sz="2400" b="1" i="1" spc="59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the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constituent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ions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are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10" dirty="0">
                <a:solidFill>
                  <a:srgbClr val="252599"/>
                </a:solidFill>
                <a:latin typeface="Times New Roman"/>
                <a:cs typeface="Times New Roman"/>
              </a:rPr>
              <a:t>in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 equilibrium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with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un-dissociated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 molecules</a:t>
            </a:r>
            <a:r>
              <a:rPr sz="2400" b="1" i="1" spc="-3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of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electrolytes.</a:t>
            </a:r>
            <a:endParaRPr sz="2400">
              <a:latin typeface="Times New Roman"/>
              <a:cs typeface="Times New Roman"/>
            </a:endParaRPr>
          </a:p>
          <a:p>
            <a:pPr marL="50800" marR="17780" algn="just">
              <a:spcBef>
                <a:spcPts val="1635"/>
              </a:spcBef>
            </a:pP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This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type of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equilibrium involving ions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in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aqueous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solution </a:t>
            </a:r>
            <a:r>
              <a:rPr sz="2400" b="1" i="1" spc="-58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is</a:t>
            </a:r>
            <a:r>
              <a:rPr sz="2400" b="1" i="1" spc="-1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called</a:t>
            </a:r>
            <a:r>
              <a:rPr sz="2400" b="1" i="1" spc="-2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ionic</a:t>
            </a:r>
            <a:r>
              <a:rPr sz="2400" b="1" i="1" spc="-1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equilibrium.</a:t>
            </a:r>
            <a:endParaRPr sz="2400">
              <a:latin typeface="Times New Roman"/>
              <a:cs typeface="Times New Roman"/>
            </a:endParaRPr>
          </a:p>
          <a:p>
            <a:pPr marL="50800" algn="just">
              <a:spcBef>
                <a:spcPts val="1955"/>
              </a:spcBef>
            </a:pP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The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dissociation</a:t>
            </a:r>
            <a:r>
              <a:rPr sz="2400" b="1" i="1" spc="-3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of weak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 electrolyte</a:t>
            </a:r>
            <a:r>
              <a:rPr sz="2400" b="1" i="1" spc="-35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252599"/>
                </a:solidFill>
                <a:latin typeface="Times New Roman"/>
                <a:cs typeface="Times New Roman"/>
              </a:rPr>
              <a:t>is represented</a:t>
            </a:r>
            <a:r>
              <a:rPr sz="2400" b="1" i="1" spc="-2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2400" b="1" i="1" spc="-5" dirty="0">
                <a:solidFill>
                  <a:srgbClr val="252599"/>
                </a:solidFill>
                <a:latin typeface="Times New Roman"/>
                <a:cs typeface="Times New Roman"/>
              </a:rPr>
              <a:t>by</a:t>
            </a:r>
            <a:r>
              <a:rPr sz="2400" b="1" i="1" spc="-10" dirty="0">
                <a:solidFill>
                  <a:srgbClr val="252599"/>
                </a:solidFill>
                <a:latin typeface="Times New Roman"/>
                <a:cs typeface="Times New Roman"/>
              </a:rPr>
              <a:t> </a:t>
            </a:r>
            <a:r>
              <a:rPr sz="3350" b="1" spc="-670" dirty="0">
                <a:solidFill>
                  <a:srgbClr val="252599"/>
                </a:solidFill>
                <a:latin typeface="Yu Gothic UI"/>
                <a:cs typeface="Yu Gothic UI"/>
              </a:rPr>
              <a:t>⇌</a:t>
            </a:r>
            <a:endParaRPr sz="3350">
              <a:latin typeface="Yu Gothic UI"/>
              <a:cs typeface="Yu Gothic UI"/>
            </a:endParaRPr>
          </a:p>
          <a:p>
            <a:pPr marL="50800" algn="just">
              <a:spcBef>
                <a:spcPts val="3275"/>
              </a:spcBef>
            </a:pPr>
            <a:r>
              <a:rPr sz="28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Example:</a:t>
            </a:r>
            <a:r>
              <a:rPr sz="2800" spc="5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CH</a:t>
            </a:r>
            <a:r>
              <a:rPr sz="2400" spc="-7" baseline="-20833" dirty="0">
                <a:solidFill>
                  <a:srgbClr val="252599"/>
                </a:solidFill>
                <a:latin typeface="Microsoft Sans Serif"/>
                <a:cs typeface="Microsoft Sans Serif"/>
              </a:rPr>
              <a:t>3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COOH</a:t>
            </a:r>
            <a:r>
              <a:rPr sz="2400" spc="2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+</a:t>
            </a:r>
            <a:r>
              <a:rPr sz="2400" spc="2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H</a:t>
            </a:r>
            <a:r>
              <a:rPr sz="2400" spc="-7" baseline="-20833" dirty="0">
                <a:solidFill>
                  <a:srgbClr val="252599"/>
                </a:solidFill>
                <a:latin typeface="Microsoft Sans Serif"/>
                <a:cs typeface="Microsoft Sans Serif"/>
              </a:rPr>
              <a:t>2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O</a:t>
            </a:r>
            <a:r>
              <a:rPr sz="2400" spc="2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252599"/>
                </a:solidFill>
                <a:latin typeface="Cambria Math"/>
                <a:cs typeface="Cambria Math"/>
              </a:rPr>
              <a:t>⇌</a:t>
            </a:r>
            <a:r>
              <a:rPr sz="2400" spc="130" dirty="0">
                <a:solidFill>
                  <a:srgbClr val="252599"/>
                </a:solidFill>
                <a:latin typeface="Cambria Math"/>
                <a:cs typeface="Cambria Math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H</a:t>
            </a:r>
            <a:r>
              <a:rPr sz="2400" spc="-7" baseline="-20833" dirty="0">
                <a:solidFill>
                  <a:srgbClr val="252599"/>
                </a:solidFill>
                <a:latin typeface="Microsoft Sans Serif"/>
                <a:cs typeface="Microsoft Sans Serif"/>
              </a:rPr>
              <a:t>3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O</a:t>
            </a:r>
            <a:r>
              <a:rPr sz="2400" spc="-7" baseline="24305" dirty="0">
                <a:solidFill>
                  <a:srgbClr val="252599"/>
                </a:solidFill>
                <a:latin typeface="Microsoft Sans Serif"/>
                <a:cs typeface="Microsoft Sans Serif"/>
              </a:rPr>
              <a:t>+</a:t>
            </a:r>
            <a:r>
              <a:rPr sz="2400" spc="367" baseline="24305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dirty="0">
                <a:solidFill>
                  <a:srgbClr val="252599"/>
                </a:solidFill>
                <a:latin typeface="Microsoft Sans Serif"/>
                <a:cs typeface="Microsoft Sans Serif"/>
              </a:rPr>
              <a:t>+</a:t>
            </a:r>
            <a:r>
              <a:rPr sz="2400" spc="10" dirty="0">
                <a:solidFill>
                  <a:srgbClr val="252599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CH</a:t>
            </a:r>
            <a:r>
              <a:rPr sz="2400" spc="-7" baseline="-20833" dirty="0">
                <a:solidFill>
                  <a:srgbClr val="252599"/>
                </a:solidFill>
                <a:latin typeface="Microsoft Sans Serif"/>
                <a:cs typeface="Microsoft Sans Serif"/>
              </a:rPr>
              <a:t>3</a:t>
            </a:r>
            <a:r>
              <a:rPr sz="2400" spc="-5" dirty="0">
                <a:solidFill>
                  <a:srgbClr val="252599"/>
                </a:solidFill>
                <a:latin typeface="Microsoft Sans Serif"/>
                <a:cs typeface="Microsoft Sans Serif"/>
              </a:rPr>
              <a:t>COO</a:t>
            </a:r>
            <a:r>
              <a:rPr sz="2400" spc="-7" baseline="24305" dirty="0">
                <a:solidFill>
                  <a:srgbClr val="252599"/>
                </a:solidFill>
                <a:latin typeface="Microsoft Sans Serif"/>
                <a:cs typeface="Microsoft Sans Serif"/>
              </a:rPr>
              <a:t>-</a:t>
            </a:r>
            <a:endParaRPr sz="2400" baseline="24305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26751" y="6552997"/>
            <a:ext cx="825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dirty="0">
                <a:solidFill>
                  <a:srgbClr val="9A9A9A"/>
                </a:solidFill>
                <a:latin typeface="Microsoft Sans Serif"/>
                <a:cs typeface="Microsoft Sans Serif"/>
              </a:rPr>
              <a:t>7</a:t>
            </a:r>
            <a:endParaRPr sz="800"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0"/>
            <a:ext cx="7239000" cy="8382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308729" y="54355"/>
            <a:ext cx="395224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6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Weak</a:t>
            </a:r>
            <a:r>
              <a:rPr sz="4000" u="heavy" spc="-4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Electrolytes</a:t>
            </a:r>
            <a:endParaRPr sz="4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4600" y="0"/>
            <a:ext cx="8153400" cy="4881880"/>
            <a:chOff x="990600" y="0"/>
            <a:chExt cx="8153400" cy="48818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34400" y="0"/>
              <a:ext cx="609599" cy="118745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0600" y="1223899"/>
              <a:ext cx="7848600" cy="3657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43000" y="0"/>
              <a:ext cx="7239000" cy="838200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2575966" y="4936617"/>
            <a:ext cx="7997190" cy="1744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spcBef>
                <a:spcPts val="100"/>
              </a:spcBef>
            </a:pP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Such </a:t>
            </a:r>
            <a:r>
              <a:rPr sz="2000" i="1" spc="-5" dirty="0">
                <a:solidFill>
                  <a:srgbClr val="252599"/>
                </a:solidFill>
                <a:latin typeface="Arial"/>
                <a:cs typeface="Arial"/>
              </a:rPr>
              <a:t>type </a:t>
            </a:r>
            <a:r>
              <a:rPr sz="2000" i="1" spc="-10" dirty="0">
                <a:solidFill>
                  <a:srgbClr val="252599"/>
                </a:solidFill>
                <a:latin typeface="Arial"/>
                <a:cs typeface="Arial"/>
              </a:rPr>
              <a:t>of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equilibrium   </a:t>
            </a:r>
            <a:r>
              <a:rPr sz="2000" i="1" spc="-5" dirty="0">
                <a:solidFill>
                  <a:srgbClr val="252599"/>
                </a:solidFill>
                <a:latin typeface="Arial"/>
                <a:cs typeface="Arial"/>
              </a:rPr>
              <a:t>exists between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ions and unionized </a:t>
            </a:r>
            <a:r>
              <a:rPr sz="2000" i="1" spc="-5" dirty="0">
                <a:solidFill>
                  <a:srgbClr val="252599"/>
                </a:solidFill>
                <a:latin typeface="Arial"/>
                <a:cs typeface="Arial"/>
              </a:rPr>
              <a:t>molecule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i="1" spc="-5" dirty="0">
                <a:solidFill>
                  <a:srgbClr val="252599"/>
                </a:solidFill>
                <a:latin typeface="Arial"/>
                <a:cs typeface="Arial"/>
              </a:rPr>
              <a:t>is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called as </a:t>
            </a:r>
            <a:r>
              <a:rPr sz="2000" i="1" spc="-5" dirty="0">
                <a:solidFill>
                  <a:srgbClr val="252599"/>
                </a:solidFill>
                <a:latin typeface="Arial"/>
                <a:cs typeface="Arial"/>
              </a:rPr>
              <a:t>ionic equilibrium.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The </a:t>
            </a:r>
            <a:r>
              <a:rPr sz="2000" i="1" spc="-5" dirty="0">
                <a:solidFill>
                  <a:srgbClr val="252599"/>
                </a:solidFill>
                <a:latin typeface="Arial"/>
                <a:cs typeface="Arial"/>
              </a:rPr>
              <a:t>fraction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of </a:t>
            </a:r>
            <a:r>
              <a:rPr sz="2000" i="1" spc="-5" dirty="0">
                <a:solidFill>
                  <a:srgbClr val="252599"/>
                </a:solidFill>
                <a:latin typeface="Arial"/>
                <a:cs typeface="Arial"/>
              </a:rPr>
              <a:t>molecules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dissociates can </a:t>
            </a:r>
            <a:r>
              <a:rPr sz="2000" i="1" spc="-54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be</a:t>
            </a:r>
            <a:r>
              <a:rPr sz="2000" i="1" spc="-2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represented</a:t>
            </a:r>
            <a:r>
              <a:rPr sz="2000" i="1" spc="-3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by</a:t>
            </a:r>
            <a:r>
              <a:rPr sz="2000" i="1" spc="-1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using</a:t>
            </a:r>
            <a:r>
              <a:rPr sz="2000" i="1" spc="-2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degree</a:t>
            </a:r>
            <a:r>
              <a:rPr sz="2000" i="1" spc="-2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of</a:t>
            </a:r>
            <a:r>
              <a:rPr sz="2000" i="1" spc="-2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252599"/>
                </a:solidFill>
                <a:latin typeface="Arial"/>
                <a:cs typeface="Arial"/>
              </a:rPr>
              <a:t>dissociation.</a:t>
            </a:r>
            <a:endParaRPr sz="2000">
              <a:latin typeface="Arial"/>
              <a:cs typeface="Arial"/>
            </a:endParaRPr>
          </a:p>
          <a:p>
            <a:pPr marL="12700">
              <a:spcBef>
                <a:spcPts val="1530"/>
              </a:spcBef>
            </a:pPr>
            <a:r>
              <a:rPr sz="2000" b="1" i="1" spc="-5" dirty="0">
                <a:solidFill>
                  <a:srgbClr val="252599"/>
                </a:solidFill>
                <a:latin typeface="Arial"/>
                <a:cs typeface="Arial"/>
              </a:rPr>
              <a:t>Generally</a:t>
            </a:r>
            <a:r>
              <a:rPr sz="2000" b="1" i="1" spc="1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52599"/>
                </a:solidFill>
                <a:latin typeface="Arial"/>
                <a:cs typeface="Arial"/>
              </a:rPr>
              <a:t>weak</a:t>
            </a:r>
            <a:r>
              <a:rPr sz="2000" b="1" i="1" spc="2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52599"/>
                </a:solidFill>
                <a:latin typeface="Arial"/>
                <a:cs typeface="Arial"/>
              </a:rPr>
              <a:t>acids</a:t>
            </a:r>
            <a:r>
              <a:rPr sz="2000" b="1" i="1" spc="2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52599"/>
                </a:solidFill>
                <a:latin typeface="Arial"/>
                <a:cs typeface="Arial"/>
              </a:rPr>
              <a:t>and</a:t>
            </a:r>
            <a:r>
              <a:rPr sz="2000" b="1" i="1" spc="2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52599"/>
                </a:solidFill>
                <a:latin typeface="Arial"/>
                <a:cs typeface="Arial"/>
              </a:rPr>
              <a:t>weak</a:t>
            </a:r>
            <a:r>
              <a:rPr sz="2000" b="1" i="1" spc="3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52599"/>
                </a:solidFill>
                <a:latin typeface="Arial"/>
                <a:cs typeface="Arial"/>
              </a:rPr>
              <a:t>bases</a:t>
            </a:r>
            <a:r>
              <a:rPr sz="2000" b="1" i="1" spc="2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52599"/>
                </a:solidFill>
                <a:latin typeface="Arial"/>
                <a:cs typeface="Arial"/>
              </a:rPr>
              <a:t>are</a:t>
            </a:r>
            <a:r>
              <a:rPr sz="2000" b="1" i="1" spc="1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52599"/>
                </a:solidFill>
                <a:latin typeface="Arial"/>
                <a:cs typeface="Arial"/>
              </a:rPr>
              <a:t>good</a:t>
            </a:r>
            <a:r>
              <a:rPr sz="2000" b="1" i="1" spc="2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52599"/>
                </a:solidFill>
                <a:latin typeface="Arial"/>
                <a:cs typeface="Arial"/>
              </a:rPr>
              <a:t>examples</a:t>
            </a:r>
            <a:r>
              <a:rPr sz="2000" b="1" i="1" spc="15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252599"/>
                </a:solidFill>
                <a:latin typeface="Arial"/>
                <a:cs typeface="Arial"/>
              </a:rPr>
              <a:t>of</a:t>
            </a:r>
            <a:r>
              <a:rPr sz="2000" b="1" i="1" spc="20" dirty="0">
                <a:solidFill>
                  <a:srgbClr val="252599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252599"/>
                </a:solidFill>
                <a:latin typeface="Arial"/>
                <a:cs typeface="Arial"/>
              </a:rPr>
              <a:t>weak</a:t>
            </a:r>
            <a:endParaRPr sz="2000">
              <a:latin typeface="Arial"/>
              <a:cs typeface="Arial"/>
            </a:endParaRPr>
          </a:p>
          <a:p>
            <a:pPr marL="12700"/>
            <a:r>
              <a:rPr sz="2000" b="1" i="1" dirty="0">
                <a:solidFill>
                  <a:srgbClr val="252599"/>
                </a:solidFill>
                <a:latin typeface="Arial"/>
                <a:cs typeface="Arial"/>
              </a:rPr>
              <a:t>electrolytes.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308729" y="54355"/>
            <a:ext cx="395224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6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Weak</a:t>
            </a:r>
            <a:r>
              <a:rPr sz="4000" u="heavy" spc="-4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Electrolytes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2362200" y="1825626"/>
            <a:ext cx="10515600" cy="3348725"/>
          </a:xfrm>
          <a:prstGeom prst="rect">
            <a:avLst/>
          </a:prstGeom>
        </p:spPr>
        <p:txBody>
          <a:bodyPr vert="horz" wrap="square" lIns="0" tIns="332156" rIns="0" bIns="0" rtlCol="0">
            <a:spAutoFit/>
          </a:bodyPr>
          <a:lstStyle/>
          <a:p>
            <a:pPr marL="958850" marR="5080">
              <a:spcBef>
                <a:spcPts val="484"/>
              </a:spcBef>
            </a:pPr>
            <a:r>
              <a:rPr sz="3200" i="1" dirty="0">
                <a:latin typeface="Times New Roman"/>
                <a:cs typeface="Times New Roman"/>
              </a:rPr>
              <a:t>The degree of dissociation of an electrolyte is </a:t>
            </a:r>
            <a:r>
              <a:rPr sz="3200" i="1" spc="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defined as a fraction of total number of moles </a:t>
            </a:r>
            <a:r>
              <a:rPr sz="3200" i="1" spc="-78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of </a:t>
            </a:r>
            <a:r>
              <a:rPr sz="3200" i="1" spc="-5" dirty="0">
                <a:latin typeface="Times New Roman"/>
                <a:cs typeface="Times New Roman"/>
              </a:rPr>
              <a:t>the </a:t>
            </a:r>
            <a:r>
              <a:rPr sz="3200" i="1" dirty="0">
                <a:latin typeface="Times New Roman"/>
                <a:cs typeface="Times New Roman"/>
              </a:rPr>
              <a:t>electrolyte that dissociates </a:t>
            </a:r>
            <a:r>
              <a:rPr sz="3200" i="1" spc="-5" dirty="0">
                <a:latin typeface="Times New Roman"/>
                <a:cs typeface="Times New Roman"/>
              </a:rPr>
              <a:t>into </a:t>
            </a:r>
            <a:r>
              <a:rPr sz="3200" i="1" dirty="0">
                <a:latin typeface="Times New Roman"/>
                <a:cs typeface="Times New Roman"/>
              </a:rPr>
              <a:t>its ions </a:t>
            </a:r>
            <a:r>
              <a:rPr sz="3200" i="1" spc="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when</a:t>
            </a:r>
            <a:r>
              <a:rPr sz="3200" i="1" spc="-20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the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equilibrium</a:t>
            </a:r>
            <a:r>
              <a:rPr sz="3200" i="1" spc="-40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is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attained.</a:t>
            </a:r>
            <a:r>
              <a:rPr sz="3200" i="1" spc="-3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It</a:t>
            </a:r>
            <a:r>
              <a:rPr sz="3200" i="1" spc="-1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is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denoted </a:t>
            </a:r>
            <a:r>
              <a:rPr sz="3200" i="1" spc="-78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by</a:t>
            </a:r>
            <a:r>
              <a:rPr sz="3200" i="1" spc="-12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Alpha</a:t>
            </a:r>
            <a:r>
              <a:rPr sz="3200" i="1" spc="-20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(α) and</a:t>
            </a:r>
            <a:r>
              <a:rPr sz="3200" i="1" spc="-30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given</a:t>
            </a:r>
            <a:r>
              <a:rPr sz="3200" i="1" spc="-25" dirty="0">
                <a:latin typeface="Times New Roman"/>
                <a:cs typeface="Times New Roman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as:</a:t>
            </a:r>
            <a:endParaRPr sz="3200">
              <a:latin typeface="Times New Roman"/>
              <a:cs typeface="Times New Roman"/>
            </a:endParaRPr>
          </a:p>
          <a:p>
            <a:pPr marL="2576830" marR="1438910" indent="-1009015">
              <a:lnSpc>
                <a:spcPct val="105600"/>
              </a:lnSpc>
              <a:spcBef>
                <a:spcPts val="1789"/>
              </a:spcBef>
            </a:pPr>
            <a:r>
              <a:rPr sz="3200" i="1" spc="15" dirty="0">
                <a:solidFill>
                  <a:srgbClr val="CC0000"/>
                </a:solidFill>
                <a:latin typeface="Times New Roman"/>
                <a:cs typeface="Times New Roman"/>
              </a:rPr>
              <a:t>α</a:t>
            </a:r>
            <a:r>
              <a:rPr sz="3200" i="1" spc="-1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CC0000"/>
                </a:solidFill>
                <a:latin typeface="Times New Roman"/>
                <a:cs typeface="Times New Roman"/>
              </a:rPr>
              <a:t>=</a:t>
            </a:r>
            <a:r>
              <a:rPr sz="3200" spc="-1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200" u="heavy" spc="-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Number</a:t>
            </a:r>
            <a:r>
              <a:rPr sz="3200" u="heavy" spc="-55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3200" u="heavy" spc="-2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moles</a:t>
            </a:r>
            <a:r>
              <a:rPr sz="3200" u="heavy" spc="-20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dirty="0">
                <a:solidFill>
                  <a:srgbClr val="CC0000"/>
                </a:solidFill>
                <a:uFill>
                  <a:solidFill>
                    <a:srgbClr val="CC0000"/>
                  </a:solidFill>
                </a:uFill>
                <a:latin typeface="Times New Roman"/>
                <a:cs typeface="Times New Roman"/>
              </a:rPr>
              <a:t>dissociated </a:t>
            </a:r>
            <a:r>
              <a:rPr sz="3200" spc="-78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200" spc="-60" dirty="0">
                <a:solidFill>
                  <a:srgbClr val="CC0000"/>
                </a:solidFill>
                <a:latin typeface="Times New Roman"/>
                <a:cs typeface="Times New Roman"/>
              </a:rPr>
              <a:t>Total</a:t>
            </a:r>
            <a:r>
              <a:rPr sz="3200" spc="-40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CC0000"/>
                </a:solidFill>
                <a:latin typeface="Times New Roman"/>
                <a:cs typeface="Times New Roman"/>
              </a:rPr>
              <a:t>number</a:t>
            </a:r>
            <a:r>
              <a:rPr sz="3200" spc="-5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CC0000"/>
                </a:solidFill>
                <a:latin typeface="Times New Roman"/>
                <a:cs typeface="Times New Roman"/>
              </a:rPr>
              <a:t>of</a:t>
            </a:r>
            <a:r>
              <a:rPr sz="3200" spc="-15" dirty="0">
                <a:solidFill>
                  <a:srgbClr val="CC000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CC0000"/>
                </a:solidFill>
                <a:latin typeface="Times New Roman"/>
                <a:cs typeface="Times New Roman"/>
              </a:rPr>
              <a:t>moles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0"/>
            <a:ext cx="7239000" cy="8382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52825" y="54355"/>
            <a:ext cx="546735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1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Degree</a:t>
            </a:r>
            <a:r>
              <a:rPr sz="4000" u="heavy" spc="-3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of</a:t>
            </a:r>
            <a:r>
              <a:rPr sz="4000" u="heavy" spc="-1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Dissociation(</a:t>
            </a:r>
            <a:r>
              <a:rPr sz="4000" i="1" u="heavy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  <a:latin typeface="Times New Roman"/>
                <a:cs typeface="Times New Roman"/>
              </a:rPr>
              <a:t>α</a:t>
            </a:r>
            <a:r>
              <a:rPr sz="4000" u="heavy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)</a:t>
            </a:r>
            <a:endParaRPr sz="4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718612" y="1432686"/>
            <a:ext cx="7811770" cy="1701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Non-electrolytes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are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substances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which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cannot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conduct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electricity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their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aqueous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solution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due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to</a:t>
            </a:r>
            <a:r>
              <a:rPr sz="2200" i="1" spc="60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200" i="1" spc="6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absence</a:t>
            </a:r>
            <a:r>
              <a:rPr sz="2200" i="1" spc="60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of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ions.</a:t>
            </a:r>
            <a:r>
              <a:rPr sz="22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They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are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generally</a:t>
            </a:r>
            <a:r>
              <a:rPr sz="22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polar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5" dirty="0">
                <a:solidFill>
                  <a:srgbClr val="2A46A1"/>
                </a:solidFill>
                <a:latin typeface="Arial"/>
                <a:cs typeface="Arial"/>
              </a:rPr>
              <a:t>or</a:t>
            </a:r>
            <a:r>
              <a:rPr sz="2200" i="1" spc="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non-polar</a:t>
            </a:r>
            <a:r>
              <a:rPr sz="22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covalent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compounds which can dissolve in </a:t>
            </a:r>
            <a:r>
              <a:rPr sz="2200" i="1" spc="-10" dirty="0">
                <a:solidFill>
                  <a:srgbClr val="2A46A1"/>
                </a:solidFill>
                <a:latin typeface="Arial"/>
                <a:cs typeface="Arial"/>
              </a:rPr>
              <a:t>water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as molecules</a:t>
            </a:r>
            <a:r>
              <a:rPr sz="2200" i="1" spc="60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instead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of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ions.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448039" y="3199256"/>
            <a:ext cx="1081405" cy="695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3505" marR="5080" indent="-91440">
              <a:spcBef>
                <a:spcPts val="95"/>
              </a:spcBef>
            </a:pP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bet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w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een  s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luti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n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18613" y="3199256"/>
            <a:ext cx="6595745" cy="1031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spcBef>
                <a:spcPts val="95"/>
              </a:spcBef>
            </a:pP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As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covalent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compounds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contain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covalent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bonds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bonded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atoms, therefore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cannot be ionized in their 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and exists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2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2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form</a:t>
            </a:r>
            <a:r>
              <a:rPr sz="2200" i="1" spc="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of</a:t>
            </a:r>
            <a:r>
              <a:rPr sz="2200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molecule</a:t>
            </a:r>
            <a:r>
              <a:rPr sz="2200" i="1" spc="2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35" dirty="0">
                <a:solidFill>
                  <a:srgbClr val="2A46A1"/>
                </a:solidFill>
                <a:latin typeface="Arial"/>
                <a:cs typeface="Arial"/>
              </a:rPr>
              <a:t>only.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3212" y="4209145"/>
            <a:ext cx="7862570" cy="123888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38100">
              <a:spcBef>
                <a:spcPts val="475"/>
              </a:spcBef>
            </a:pP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Example,</a:t>
            </a:r>
            <a:r>
              <a:rPr sz="2200" i="1" spc="16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Sugar</a:t>
            </a:r>
            <a:r>
              <a:rPr sz="2200" i="1" spc="17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10" dirty="0">
                <a:solidFill>
                  <a:srgbClr val="2A46A1"/>
                </a:solidFill>
                <a:latin typeface="Arial"/>
                <a:cs typeface="Arial"/>
              </a:rPr>
              <a:t>(C</a:t>
            </a:r>
            <a:r>
              <a:rPr sz="2175" i="1" spc="-15" baseline="-21072" dirty="0">
                <a:solidFill>
                  <a:srgbClr val="2A46A1"/>
                </a:solidFill>
                <a:latin typeface="Arial"/>
                <a:cs typeface="Arial"/>
              </a:rPr>
              <a:t>12</a:t>
            </a:r>
            <a:r>
              <a:rPr sz="2200" i="1" spc="-10" dirty="0">
                <a:solidFill>
                  <a:srgbClr val="2A46A1"/>
                </a:solidFill>
                <a:latin typeface="Arial"/>
                <a:cs typeface="Arial"/>
              </a:rPr>
              <a:t>H</a:t>
            </a:r>
            <a:r>
              <a:rPr sz="2175" i="1" spc="-15" baseline="-21072" dirty="0">
                <a:solidFill>
                  <a:srgbClr val="2A46A1"/>
                </a:solidFill>
                <a:latin typeface="Arial"/>
                <a:cs typeface="Arial"/>
              </a:rPr>
              <a:t>22</a:t>
            </a:r>
            <a:r>
              <a:rPr sz="2200" i="1" spc="-10" dirty="0">
                <a:solidFill>
                  <a:srgbClr val="2A46A1"/>
                </a:solidFill>
                <a:latin typeface="Arial"/>
                <a:cs typeface="Arial"/>
              </a:rPr>
              <a:t>O</a:t>
            </a:r>
            <a:r>
              <a:rPr sz="2175" i="1" spc="-15" baseline="-21072" dirty="0">
                <a:solidFill>
                  <a:srgbClr val="2A46A1"/>
                </a:solidFill>
                <a:latin typeface="Arial"/>
                <a:cs typeface="Arial"/>
              </a:rPr>
              <a:t>11</a:t>
            </a:r>
            <a:r>
              <a:rPr sz="2200" i="1" spc="-10" dirty="0">
                <a:solidFill>
                  <a:srgbClr val="2A46A1"/>
                </a:solidFill>
                <a:latin typeface="Arial"/>
                <a:cs typeface="Arial"/>
              </a:rPr>
              <a:t>),</a:t>
            </a:r>
            <a:r>
              <a:rPr sz="2200" i="1" spc="16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alcohols</a:t>
            </a:r>
            <a:r>
              <a:rPr sz="2200" i="1" spc="17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are</a:t>
            </a:r>
            <a:r>
              <a:rPr sz="2200" i="1" spc="16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soluble</a:t>
            </a:r>
            <a:r>
              <a:rPr sz="2200" i="1" spc="17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200" i="1" spc="16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water</a:t>
            </a:r>
            <a:r>
              <a:rPr sz="2200" i="1" spc="17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but</a:t>
            </a:r>
            <a:endParaRPr sz="2200">
              <a:latin typeface="Arial"/>
              <a:cs typeface="Arial"/>
            </a:endParaRPr>
          </a:p>
          <a:p>
            <a:pPr marL="38100">
              <a:spcBef>
                <a:spcPts val="370"/>
              </a:spcBef>
            </a:pP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remain</a:t>
            </a:r>
            <a:r>
              <a:rPr sz="2200" i="1" spc="1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200" i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molecular</a:t>
            </a:r>
            <a:r>
              <a:rPr sz="2200" i="1" spc="3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2A46A1"/>
                </a:solidFill>
                <a:latin typeface="Arial"/>
                <a:cs typeface="Arial"/>
              </a:rPr>
              <a:t>form</a:t>
            </a:r>
            <a:r>
              <a:rPr sz="2200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200" i="1" spc="-35" dirty="0">
                <a:solidFill>
                  <a:srgbClr val="2A46A1"/>
                </a:solidFill>
                <a:latin typeface="Arial"/>
                <a:cs typeface="Arial"/>
              </a:rPr>
              <a:t>only.</a:t>
            </a:r>
            <a:endParaRPr sz="2200">
              <a:latin typeface="Arial"/>
              <a:cs typeface="Arial"/>
            </a:endParaRPr>
          </a:p>
          <a:p>
            <a:pPr algn="ctr">
              <a:lnSpc>
                <a:spcPts val="1905"/>
              </a:lnSpc>
              <a:spcBef>
                <a:spcPts val="135"/>
              </a:spcBef>
              <a:tabLst>
                <a:tab pos="365125" algn="l"/>
                <a:tab pos="730885" algn="l"/>
                <a:tab pos="1095375" algn="l"/>
                <a:tab pos="1950720" algn="l"/>
                <a:tab pos="2316480" algn="l"/>
                <a:tab pos="2680335" algn="l"/>
              </a:tabLst>
            </a:pPr>
            <a:r>
              <a:rPr sz="1700" b="1" i="1" spc="15" dirty="0">
                <a:solidFill>
                  <a:srgbClr val="2A46A1"/>
                </a:solidFill>
                <a:latin typeface="Arial"/>
                <a:cs typeface="Arial"/>
              </a:rPr>
              <a:t>C	H	</a:t>
            </a:r>
            <a:r>
              <a:rPr sz="1700" b="1" i="1" spc="20" dirty="0">
                <a:solidFill>
                  <a:srgbClr val="2A46A1"/>
                </a:solidFill>
                <a:latin typeface="Arial"/>
                <a:cs typeface="Arial"/>
              </a:rPr>
              <a:t>O	</a:t>
            </a:r>
            <a:r>
              <a:rPr sz="1700" b="1" i="1" spc="-5" dirty="0">
                <a:solidFill>
                  <a:srgbClr val="2A46A1"/>
                </a:solidFill>
                <a:latin typeface="Arial"/>
                <a:cs typeface="Arial"/>
              </a:rPr>
              <a:t>(s)</a:t>
            </a:r>
            <a:r>
              <a:rPr b="1" spc="-5" dirty="0">
                <a:solidFill>
                  <a:srgbClr val="2A46A1"/>
                </a:solidFill>
                <a:latin typeface="Yu Gothic UI"/>
                <a:cs typeface="Yu Gothic UI"/>
              </a:rPr>
              <a:t>➡</a:t>
            </a:r>
            <a:r>
              <a:rPr sz="1700" b="1" i="1" spc="-5" dirty="0">
                <a:solidFill>
                  <a:srgbClr val="2A46A1"/>
                </a:solidFill>
                <a:latin typeface="Arial"/>
                <a:cs typeface="Arial"/>
              </a:rPr>
              <a:t>C	</a:t>
            </a:r>
            <a:r>
              <a:rPr sz="1700" b="1" i="1" spc="15" dirty="0">
                <a:solidFill>
                  <a:srgbClr val="2A46A1"/>
                </a:solidFill>
                <a:latin typeface="Arial"/>
                <a:cs typeface="Arial"/>
              </a:rPr>
              <a:t>H	</a:t>
            </a:r>
            <a:r>
              <a:rPr sz="1700" b="1" i="1" spc="20" dirty="0">
                <a:solidFill>
                  <a:srgbClr val="2A46A1"/>
                </a:solidFill>
                <a:latin typeface="Arial"/>
                <a:cs typeface="Arial"/>
              </a:rPr>
              <a:t>O	</a:t>
            </a:r>
            <a:r>
              <a:rPr sz="1700" b="1" i="1" spc="10" dirty="0">
                <a:solidFill>
                  <a:srgbClr val="2A46A1"/>
                </a:solidFill>
                <a:latin typeface="Arial"/>
                <a:cs typeface="Arial"/>
              </a:rPr>
              <a:t>(aq)</a:t>
            </a:r>
            <a:endParaRPr sz="1700">
              <a:latin typeface="Arial"/>
              <a:cs typeface="Arial"/>
            </a:endParaRPr>
          </a:p>
          <a:p>
            <a:pPr marR="251460" algn="ctr">
              <a:lnSpc>
                <a:spcPts val="1485"/>
              </a:lnSpc>
              <a:tabLst>
                <a:tab pos="365125" algn="l"/>
                <a:tab pos="743585" algn="l"/>
                <a:tab pos="1584960" algn="l"/>
                <a:tab pos="1950720" algn="l"/>
                <a:tab pos="2328545" algn="l"/>
              </a:tabLst>
            </a:pPr>
            <a:r>
              <a:rPr sz="1450" b="1" i="1" spc="5" dirty="0">
                <a:solidFill>
                  <a:srgbClr val="2A46A1"/>
                </a:solidFill>
                <a:latin typeface="Arial"/>
                <a:cs typeface="Arial"/>
              </a:rPr>
              <a:t>12	22	</a:t>
            </a:r>
            <a:r>
              <a:rPr sz="1450" b="1" i="1" spc="-50" dirty="0">
                <a:solidFill>
                  <a:srgbClr val="2A46A1"/>
                </a:solidFill>
                <a:latin typeface="Arial"/>
                <a:cs typeface="Arial"/>
              </a:rPr>
              <a:t>11	</a:t>
            </a:r>
            <a:r>
              <a:rPr sz="1450" b="1" i="1" spc="5" dirty="0">
                <a:solidFill>
                  <a:srgbClr val="2A46A1"/>
                </a:solidFill>
                <a:latin typeface="Arial"/>
                <a:cs typeface="Arial"/>
              </a:rPr>
              <a:t>12	22	</a:t>
            </a:r>
            <a:r>
              <a:rPr sz="1450" b="1" i="1" spc="-105" dirty="0">
                <a:solidFill>
                  <a:srgbClr val="2A46A1"/>
                </a:solidFill>
                <a:latin typeface="Arial"/>
                <a:cs typeface="Arial"/>
              </a:rPr>
              <a:t>11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0"/>
            <a:ext cx="7239000" cy="838200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458462" y="54355"/>
            <a:ext cx="3655695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1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Non-Electrolytes</a:t>
            </a:r>
            <a:endParaRPr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813050" y="1181101"/>
          <a:ext cx="7543800" cy="5608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S.No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Non-electrolyte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Chemical</a:t>
                      </a:r>
                      <a:r>
                        <a:rPr sz="2000" b="1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formula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Sucrose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90"/>
                        </a:lnSpc>
                        <a:spcBef>
                          <a:spcPts val="570"/>
                        </a:spcBef>
                      </a:pPr>
                      <a:r>
                        <a:rPr sz="3000" spc="-15" baseline="13888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12</a:t>
                      </a:r>
                      <a:r>
                        <a:rPr sz="3000" spc="-15" baseline="13888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22</a:t>
                      </a:r>
                      <a:r>
                        <a:rPr sz="3000" spc="-15" baseline="13888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300" spc="-10" dirty="0">
                          <a:latin typeface="Microsoft Sans Serif"/>
                          <a:cs typeface="Microsoft Sans Serif"/>
                        </a:rPr>
                        <a:t>11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Glucose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952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ts val="2090"/>
                        </a:lnSpc>
                        <a:spcBef>
                          <a:spcPts val="570"/>
                        </a:spcBef>
                      </a:pPr>
                      <a:r>
                        <a:rPr sz="3000" spc="15" baseline="13888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6</a:t>
                      </a:r>
                      <a:r>
                        <a:rPr sz="3000" spc="15" baseline="13888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12</a:t>
                      </a:r>
                      <a:r>
                        <a:rPr sz="3000" spc="15" baseline="13888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300" spc="10" dirty="0">
                          <a:latin typeface="Microsoft Sans Serif"/>
                          <a:cs typeface="Microsoft Sans Serif"/>
                        </a:rPr>
                        <a:t>6</a:t>
                      </a:r>
                      <a:endParaRPr sz="13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239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64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Ethanol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C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OH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Methanol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CH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OH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Carbon</a:t>
                      </a:r>
                      <a:r>
                        <a:rPr sz="20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5" dirty="0">
                          <a:latin typeface="Microsoft Sans Serif"/>
                          <a:cs typeface="Microsoft Sans Serif"/>
                        </a:rPr>
                        <a:t>tetrachloride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CCl</a:t>
                      </a:r>
                      <a:r>
                        <a:rPr sz="1950" baseline="-21367" dirty="0">
                          <a:latin typeface="Microsoft Sans Serif"/>
                          <a:cs typeface="Microsoft Sans Serif"/>
                        </a:rPr>
                        <a:t>4</a:t>
                      </a:r>
                      <a:endParaRPr sz="1950" baseline="-2136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35" algn="ctr">
                        <a:lnSpc>
                          <a:spcPts val="1839"/>
                        </a:lnSpc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Carbon</a:t>
                      </a:r>
                      <a:r>
                        <a:rPr sz="2000" spc="-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disulphide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CS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950" baseline="-2136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Kerosene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Hydrocarbons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-5" dirty="0">
                          <a:latin typeface="Microsoft Sans Serif"/>
                          <a:cs typeface="Microsoft Sans Serif"/>
                        </a:rPr>
                        <a:t>Chemically </a:t>
                      </a: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pure water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H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O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64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9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Urea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NH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CONH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950" baseline="-2136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Dichloromethane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CH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Cl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950" baseline="-2136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90" dirty="0">
                          <a:latin typeface="Arial"/>
                          <a:cs typeface="Arial"/>
                        </a:rPr>
                        <a:t>11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Glycerol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CH</a:t>
                      </a:r>
                      <a:r>
                        <a:rPr sz="1950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OH-CHOH-CH</a:t>
                      </a:r>
                      <a:r>
                        <a:rPr sz="1950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OH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519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Methylsulfonylmethane</a:t>
                      </a:r>
                      <a:r>
                        <a:rPr sz="2000" spc="-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(MSM)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(CH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)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1950" spc="-52" baseline="-21367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SO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950" baseline="-2136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545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Carbon</a:t>
                      </a:r>
                      <a:r>
                        <a:rPr sz="20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5" dirty="0">
                          <a:latin typeface="Microsoft Sans Serif"/>
                          <a:cs typeface="Microsoft Sans Serif"/>
                        </a:rPr>
                        <a:t>dioxide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CO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950" baseline="-2136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053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Oxygen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spc="10" dirty="0">
                          <a:latin typeface="Microsoft Sans Serif"/>
                          <a:cs typeface="Microsoft Sans Serif"/>
                        </a:rPr>
                        <a:t>O</a:t>
                      </a:r>
                      <a:r>
                        <a:rPr sz="1950" spc="15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950" baseline="-2136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E8E8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542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15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dirty="0">
                          <a:latin typeface="Microsoft Sans Serif"/>
                          <a:cs typeface="Microsoft Sans Serif"/>
                        </a:rPr>
                        <a:t>Sulphur</a:t>
                      </a:r>
                      <a:r>
                        <a:rPr sz="20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2000" spc="-5" dirty="0">
                          <a:latin typeface="Microsoft Sans Serif"/>
                          <a:cs typeface="Microsoft Sans Serif"/>
                        </a:rPr>
                        <a:t>dioxide</a:t>
                      </a:r>
                      <a:endParaRPr sz="20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000" spc="5" dirty="0">
                          <a:latin typeface="Microsoft Sans Serif"/>
                          <a:cs typeface="Microsoft Sans Serif"/>
                        </a:rPr>
                        <a:t>SO</a:t>
                      </a:r>
                      <a:r>
                        <a:rPr sz="1950" spc="7" baseline="-21367" dirty="0">
                          <a:latin typeface="Microsoft Sans Serif"/>
                          <a:cs typeface="Microsoft Sans Serif"/>
                        </a:rPr>
                        <a:t>2</a:t>
                      </a:r>
                      <a:endParaRPr sz="1950" baseline="-21367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2C2CB8"/>
                      </a:solidFill>
                      <a:prstDash val="solid"/>
                    </a:lnL>
                    <a:lnR w="12700">
                      <a:solidFill>
                        <a:srgbClr val="2C2CB8"/>
                      </a:solidFill>
                      <a:prstDash val="solid"/>
                    </a:lnR>
                    <a:lnT w="12700">
                      <a:solidFill>
                        <a:srgbClr val="2C2CB8"/>
                      </a:solidFill>
                      <a:prstDash val="solid"/>
                    </a:lnT>
                    <a:lnB w="12700">
                      <a:solidFill>
                        <a:srgbClr val="2C2CB8"/>
                      </a:solidFill>
                      <a:prstDash val="solid"/>
                    </a:lnB>
                    <a:solidFill>
                      <a:srgbClr val="CDCD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67000" y="0"/>
            <a:ext cx="7239000" cy="83820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694557" y="54355"/>
            <a:ext cx="5181600" cy="6350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u="heavy" spc="-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List</a:t>
            </a:r>
            <a:r>
              <a:rPr sz="4000" u="heavy" spc="-2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of</a:t>
            </a:r>
            <a:r>
              <a:rPr sz="4000" u="heavy" spc="-40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 </a:t>
            </a:r>
            <a:r>
              <a:rPr sz="4000" u="heavy" spc="-5" dirty="0">
                <a:solidFill>
                  <a:srgbClr val="252599"/>
                </a:solidFill>
                <a:uFill>
                  <a:solidFill>
                    <a:srgbClr val="252599"/>
                  </a:solidFill>
                </a:uFill>
              </a:rPr>
              <a:t>Non-Electrolytes</a:t>
            </a:r>
            <a:endParaRPr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01" y="0"/>
            <a:ext cx="609599" cy="118745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709468" y="1288161"/>
            <a:ext cx="7861934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spcBef>
                <a:spcPts val="100"/>
              </a:spcBef>
            </a:pP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400" b="1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1884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the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Swedish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chemist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2A46A1"/>
                </a:solidFill>
                <a:latin typeface="Arial"/>
                <a:cs typeface="Arial"/>
              </a:rPr>
              <a:t>Svante</a:t>
            </a:r>
            <a:r>
              <a:rPr sz="2400" b="1" i="1" spc="65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August </a:t>
            </a:r>
            <a:r>
              <a:rPr sz="2400" b="1" i="1" spc="-65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Arrhenius (1859-1927) proposed 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that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acids and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10" dirty="0">
                <a:solidFill>
                  <a:srgbClr val="2A46A1"/>
                </a:solidFill>
                <a:latin typeface="Arial"/>
                <a:cs typeface="Arial"/>
              </a:rPr>
              <a:t>bases </a:t>
            </a:r>
            <a:r>
              <a:rPr sz="2400" b="1" i="1" spc="-65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can be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defined 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in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terms of the chemical species 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they </a:t>
            </a:r>
            <a:r>
              <a:rPr sz="2400" b="1" i="1" spc="5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form</a:t>
            </a:r>
            <a:r>
              <a:rPr sz="2400" b="1" i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when</a:t>
            </a:r>
            <a:r>
              <a:rPr sz="2400" b="1" i="1" spc="66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they</a:t>
            </a:r>
            <a:r>
              <a:rPr sz="2400" b="1" i="1" spc="-2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2A46A1"/>
                </a:solidFill>
                <a:latin typeface="Arial"/>
                <a:cs typeface="Arial"/>
              </a:rPr>
              <a:t>dissolve</a:t>
            </a:r>
            <a:r>
              <a:rPr sz="2400" b="1" i="1" spc="-10" dirty="0">
                <a:solidFill>
                  <a:srgbClr val="2A46A1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2A46A1"/>
                </a:solidFill>
                <a:latin typeface="Arial"/>
                <a:cs typeface="Arial"/>
              </a:rPr>
              <a:t>in</a:t>
            </a:r>
            <a:r>
              <a:rPr sz="2400" b="1" i="1" spc="-25" dirty="0">
                <a:solidFill>
                  <a:srgbClr val="2A46A1"/>
                </a:solidFill>
                <a:latin typeface="Arial"/>
                <a:cs typeface="Arial"/>
              </a:rPr>
              <a:t> water.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90801" y="2743200"/>
            <a:ext cx="8077199" cy="3810000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2667000" y="0"/>
            <a:ext cx="7239000" cy="838200"/>
          </a:xfrm>
          <a:custGeom>
            <a:avLst/>
            <a:gdLst/>
            <a:ahLst/>
            <a:cxnLst/>
            <a:rect l="l" t="t" r="r" b="b"/>
            <a:pathLst>
              <a:path w="7239000" h="838200">
                <a:moveTo>
                  <a:pt x="7239000" y="0"/>
                </a:moveTo>
                <a:lnTo>
                  <a:pt x="0" y="0"/>
                </a:lnTo>
                <a:lnTo>
                  <a:pt x="0" y="838200"/>
                </a:lnTo>
                <a:lnTo>
                  <a:pt x="7239000" y="838200"/>
                </a:lnTo>
                <a:lnTo>
                  <a:pt x="72390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62200" y="682940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391795">
              <a:lnSpc>
                <a:spcPct val="100000"/>
              </a:lnSpc>
              <a:spcBef>
                <a:spcPts val="100"/>
              </a:spcBef>
            </a:pPr>
            <a:r>
              <a:rPr dirty="0"/>
              <a:t>Arrhenius</a:t>
            </a:r>
            <a:r>
              <a:rPr spc="-15" dirty="0"/>
              <a:t> </a:t>
            </a:r>
            <a:r>
              <a:rPr dirty="0"/>
              <a:t>Concept</a:t>
            </a:r>
            <a:r>
              <a:rPr spc="-45" dirty="0"/>
              <a:t> </a:t>
            </a:r>
            <a:r>
              <a:rPr dirty="0"/>
              <a:t>of</a:t>
            </a:r>
            <a:r>
              <a:rPr spc="-195" dirty="0"/>
              <a:t> </a:t>
            </a:r>
            <a:r>
              <a:rPr dirty="0"/>
              <a:t>Acid</a:t>
            </a:r>
            <a:r>
              <a:rPr spc="-15" dirty="0"/>
              <a:t> </a:t>
            </a:r>
            <a:r>
              <a:rPr dirty="0"/>
              <a:t>and</a:t>
            </a:r>
            <a:r>
              <a:rPr spc="-30" dirty="0"/>
              <a:t> </a:t>
            </a:r>
            <a:r>
              <a:rPr dirty="0"/>
              <a:t>Bases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Tasks for the Olympiad 2023</Template>
  <TotalTime>1037</TotalTime>
  <Words>1748</Words>
  <Application>Microsoft Office PowerPoint</Application>
  <PresentationFormat>Широкоэкранный</PresentationFormat>
  <Paragraphs>325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1" baseType="lpstr">
      <vt:lpstr>Yu Gothic UI</vt:lpstr>
      <vt:lpstr>Arial</vt:lpstr>
      <vt:lpstr>Arial Black</vt:lpstr>
      <vt:lpstr>Calibri</vt:lpstr>
      <vt:lpstr>Calibri Light</vt:lpstr>
      <vt:lpstr>Cambria Math</vt:lpstr>
      <vt:lpstr>Microsoft Sans Serif</vt:lpstr>
      <vt:lpstr>Segoe UI Symbol</vt:lpstr>
      <vt:lpstr>Times New Roman</vt:lpstr>
      <vt:lpstr>Тема Office</vt:lpstr>
      <vt:lpstr> Electronic and ionic equilibrium</vt:lpstr>
      <vt:lpstr>Electrolytes</vt:lpstr>
      <vt:lpstr>Examples of Strong Electrolytes</vt:lpstr>
      <vt:lpstr>Weak Electrolytes</vt:lpstr>
      <vt:lpstr>Weak Electrolytes</vt:lpstr>
      <vt:lpstr>Degree of Dissociation(α)</vt:lpstr>
      <vt:lpstr>Non-Electrolytes</vt:lpstr>
      <vt:lpstr>List of Non-Electrolytes</vt:lpstr>
      <vt:lpstr>Arrhenius Concept of Acid and Bases</vt:lpstr>
      <vt:lpstr>Arrhenius Concept of Acid and Bases</vt:lpstr>
      <vt:lpstr>Arrhenius Concept of Acid and Bases</vt:lpstr>
      <vt:lpstr>Arrhenius Concept of Acid and Bases</vt:lpstr>
      <vt:lpstr>Arrhenius Concept of Acid and Bases</vt:lpstr>
      <vt:lpstr>Arrhenius Concept of Acid and Bases</vt:lpstr>
      <vt:lpstr>Arrhenius Concept of Acid and Bases</vt:lpstr>
      <vt:lpstr>Strong Electrolytes</vt:lpstr>
      <vt:lpstr>Examples of Strong Electrolytes</vt:lpstr>
      <vt:lpstr>Lewis Theory for Acid and Bases</vt:lpstr>
      <vt:lpstr>Lewis Theory for Acid and Bases</vt:lpstr>
      <vt:lpstr>Lewis Theory for Acid and Bases</vt:lpstr>
      <vt:lpstr>Lewis Theory for Acid and Bases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Jdfv dn    mdv</dc:title>
  <dc:creator>Csavdari Alexandra</dc:creator>
  <cp:lastModifiedBy>Olzhas Kaupbay</cp:lastModifiedBy>
  <cp:revision>95</cp:revision>
  <dcterms:created xsi:type="dcterms:W3CDTF">2019-08-21T09:38:45Z</dcterms:created>
  <dcterms:modified xsi:type="dcterms:W3CDTF">2023-11-08T10:20:03Z</dcterms:modified>
</cp:coreProperties>
</file>